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7"/>
  </p:notesMasterIdLst>
  <p:sldIdLst>
    <p:sldId id="294" r:id="rId3"/>
    <p:sldId id="291" r:id="rId4"/>
    <p:sldId id="261" r:id="rId5"/>
    <p:sldId id="258" r:id="rId6"/>
    <p:sldId id="262" r:id="rId7"/>
    <p:sldId id="279" r:id="rId8"/>
    <p:sldId id="264" r:id="rId9"/>
    <p:sldId id="272" r:id="rId10"/>
    <p:sldId id="295" r:id="rId11"/>
    <p:sldId id="296" r:id="rId12"/>
    <p:sldId id="292" r:id="rId13"/>
    <p:sldId id="281" r:id="rId14"/>
    <p:sldId id="282" r:id="rId15"/>
    <p:sldId id="283" r:id="rId16"/>
    <p:sldId id="285" r:id="rId17"/>
    <p:sldId id="298" r:id="rId18"/>
    <p:sldId id="286" r:id="rId19"/>
    <p:sldId id="287" r:id="rId20"/>
    <p:sldId id="288" r:id="rId21"/>
    <p:sldId id="289" r:id="rId22"/>
    <p:sldId id="297" r:id="rId23"/>
    <p:sldId id="284" r:id="rId24"/>
    <p:sldId id="290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036F2-D2B4-604A-93A9-41BD6D4110A0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BA4F9-1E75-3649-B7A4-97F3C276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6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05372E-9D9B-4363-97CC-1542790C9FA8}" type="slidenum">
              <a:rPr lang="en-US" smtClean="0">
                <a:solidFill>
                  <a:srgbClr val="72A376"/>
                </a:solidFill>
              </a:rPr>
              <a:pPr/>
              <a:t>‹#›</a:t>
            </a:fld>
            <a:endParaRPr lang="en-US">
              <a:solidFill>
                <a:srgbClr val="72A37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46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6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85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3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9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2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13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027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35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80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5D9146F-467E-488B-94FB-872B4AC1F1D0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72A3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E05372E-9D9B-4363-97CC-1542790C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5Spj3RCKJmo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U1dFNqUJVPw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CW6lAYHR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ramora.weebly.com/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dmodo.com/home#/group?id=9410491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ndspace.com/lessons/UlNn4_RAehsnVg/formal-command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educanon.com/public/92/203645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ojiebVw8O0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775" y="3924466"/>
            <a:ext cx="5867400" cy="7157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775" y="4801604"/>
            <a:ext cx="5867400" cy="9577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Catherine McFarland</a:t>
            </a:r>
          </a:p>
          <a:p>
            <a:r>
              <a:rPr lang="en-US" sz="2400" dirty="0" smtClean="0"/>
              <a:t>@</a:t>
            </a:r>
            <a:r>
              <a:rPr lang="en-US" sz="2400" dirty="0" err="1" smtClean="0"/>
              <a:t>SraMcFarland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 descr="Image result for twitter i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00" y="5142681"/>
            <a:ext cx="620380" cy="6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173"/>
            <a:ext cx="7583488" cy="1143000"/>
          </a:xfrm>
        </p:spPr>
        <p:txBody>
          <a:bodyPr/>
          <a:lstStyle/>
          <a:p>
            <a:pPr algn="ctr"/>
            <a:r>
              <a:rPr lang="en-US" dirty="0" smtClean="0"/>
              <a:t>Logistics of Flipping – How Do I Flip?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16491"/>
            <a:ext cx="8065520" cy="127007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Decide how you want to set up your website for flipping. 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Place the content and activities into the format of your website.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 smtClean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l="-18331" r="-18331"/>
          <a:stretch>
            <a:fillRect/>
          </a:stretch>
        </p:blipFill>
        <p:spPr>
          <a:xfrm>
            <a:off x="1187955" y="3027487"/>
            <a:ext cx="6697202" cy="3073910"/>
          </a:xfrm>
          <a:prstGeom prst="rect">
            <a:avLst/>
          </a:prstGeom>
          <a:ln>
            <a:solidFill>
              <a:srgbClr val="103154"/>
            </a:solidFill>
          </a:ln>
        </p:spPr>
      </p:pic>
    </p:spTree>
    <p:extLst>
      <p:ext uri="{BB962C8B-B14F-4D97-AF65-F5344CB8AC3E}">
        <p14:creationId xmlns:p14="http://schemas.microsoft.com/office/powerpoint/2010/main" val="41834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12147" r="-1209" b="16542"/>
          <a:stretch/>
        </p:blipFill>
        <p:spPr>
          <a:xfrm>
            <a:off x="1281396" y="532263"/>
            <a:ext cx="6772275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537" y="137956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Technological Resources</a:t>
            </a:r>
            <a:endParaRPr lang="en-US" dirty="0"/>
          </a:p>
        </p:txBody>
      </p:sp>
      <p:pic>
        <p:nvPicPr>
          <p:cNvPr id="1026" name="Picture 2" descr="http://elporfirio.com/wp/wp-content/uploads/2009/02/Jim-Benton-Computer-Lo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20" y="2727278"/>
            <a:ext cx="4114179" cy="3771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04800"/>
            <a:ext cx="4267200" cy="14700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make a video?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200400"/>
            <a:ext cx="2438400" cy="1752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iMovie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Knowmia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Screencast-O-</a:t>
            </a:r>
            <a:r>
              <a:rPr lang="en-US" sz="2800" dirty="0" err="1" smtClean="0"/>
              <a:t>Matic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5166360"/>
            <a:ext cx="4716780" cy="585787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Regular Present Tense Verb Video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682" y="609600"/>
            <a:ext cx="82796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prstClr val="black"/>
                </a:solidFill>
              </a:rPr>
              <a:t>iMovie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Free on </a:t>
            </a:r>
            <a:r>
              <a:rPr lang="en-US" sz="2800" dirty="0" err="1" smtClean="0">
                <a:solidFill>
                  <a:prstClr val="black"/>
                </a:solidFill>
              </a:rPr>
              <a:t>iphone</a:t>
            </a:r>
            <a:r>
              <a:rPr lang="en-US" sz="2800" dirty="0" smtClean="0">
                <a:solidFill>
                  <a:prstClr val="black"/>
                </a:solidFill>
              </a:rPr>
              <a:t> or </a:t>
            </a:r>
            <a:r>
              <a:rPr lang="en-US" sz="2800" dirty="0" err="1" smtClean="0">
                <a:solidFill>
                  <a:prstClr val="black"/>
                </a:solidFill>
              </a:rPr>
              <a:t>ipad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Records you </a:t>
            </a:r>
            <a:r>
              <a:rPr lang="en-US" sz="2800" smtClean="0">
                <a:solidFill>
                  <a:prstClr val="black"/>
                </a:solidFill>
              </a:rPr>
              <a:t>while teaching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Ability to add text, music, pictures, and edit the video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d13yacurqjgara.cloudfront.net/users/2437/screenshots/1664400/imovie__2013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20" y="29718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Knowmia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tx1"/>
                </a:solidFill>
              </a:rPr>
              <a:t>-$10 </a:t>
            </a:r>
            <a:r>
              <a:rPr lang="en-US" sz="3600" dirty="0">
                <a:solidFill>
                  <a:schemeClr val="tx1"/>
                </a:solidFill>
              </a:rPr>
              <a:t>on tablet/iPad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600" dirty="0" smtClean="0">
                <a:solidFill>
                  <a:schemeClr val="tx1"/>
                </a:solidFill>
              </a:rPr>
              <a:t>Allows teacher to record themselves while explaining a slideshow.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</a:t>
            </a:r>
            <a:r>
              <a:rPr lang="en-US" sz="3600" dirty="0" smtClean="0">
                <a:solidFill>
                  <a:schemeClr val="tx1"/>
                </a:solidFill>
              </a:rPr>
              <a:t>The recording is interactive and editable.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276600" y="5807942"/>
            <a:ext cx="6637467" cy="1520413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Ser</a:t>
            </a:r>
            <a:r>
              <a:rPr lang="en-US" dirty="0" smtClean="0">
                <a:hlinkClick r:id="rId2"/>
              </a:rPr>
              <a:t> vs </a:t>
            </a:r>
            <a:r>
              <a:rPr lang="en-US" dirty="0" err="1" smtClean="0">
                <a:hlinkClick r:id="rId2"/>
              </a:rPr>
              <a:t>Estar</a:t>
            </a:r>
            <a:r>
              <a:rPr lang="en-US" dirty="0" smtClean="0">
                <a:hlinkClick r:id="rId2"/>
              </a:rPr>
              <a:t> Video</a:t>
            </a:r>
            <a:endParaRPr lang="en-US" dirty="0"/>
          </a:p>
        </p:txBody>
      </p:sp>
      <p:pic>
        <p:nvPicPr>
          <p:cNvPr id="3074" name="Picture 2" descr="http://a4.mzstatic.com/us/r30/Purple6/v4/bb/59/90/bb599015-e28b-8546-ad81-3423a4ebbac5/mzl.sdaqoqh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39" y="4166959"/>
            <a:ext cx="1615440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Screencast-O-</a:t>
            </a:r>
            <a:r>
              <a:rPr lang="en-US" dirty="0" err="1" smtClean="0"/>
              <a:t>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Free on computer</a:t>
            </a:r>
          </a:p>
          <a:p>
            <a:pPr algn="ctr"/>
            <a:r>
              <a:rPr lang="en-US" dirty="0" smtClean="0"/>
              <a:t>Records your computer screen and voice. </a:t>
            </a:r>
          </a:p>
          <a:p>
            <a:pPr algn="ctr"/>
            <a:r>
              <a:rPr lang="en-US" dirty="0" smtClean="0"/>
              <a:t>Ability to video record with paid version.</a:t>
            </a:r>
            <a:endParaRPr lang="en-US" dirty="0"/>
          </a:p>
        </p:txBody>
      </p:sp>
      <p:pic>
        <p:nvPicPr>
          <p:cNvPr id="2050" name="Picture 2" descr="Image result for screencast o matic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15" y="3654140"/>
            <a:ext cx="2614921" cy="26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5212" y="5731216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3"/>
              </a:rPr>
              <a:t>Participio</a:t>
            </a:r>
            <a:r>
              <a:rPr lang="en-US" dirty="0" smtClean="0">
                <a:hlinkClick r:id="rId3"/>
              </a:rPr>
              <a:t> y </a:t>
            </a:r>
            <a:r>
              <a:rPr lang="en-US" dirty="0" err="1" smtClean="0">
                <a:hlinkClick r:id="rId3"/>
              </a:rPr>
              <a:t>Presente</a:t>
            </a:r>
            <a:r>
              <a:rPr lang="en-US" dirty="0" smtClean="0">
                <a:hlinkClick r:id="rId3"/>
              </a:rPr>
              <a:t> Perfecto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228600"/>
            <a:ext cx="3962400" cy="14700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post your videos?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2819400"/>
            <a:ext cx="2819400" cy="17526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Weebly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Edmodo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Blendspace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5898" y="2819400"/>
            <a:ext cx="3309803" cy="2481309"/>
          </a:xfrm>
        </p:spPr>
        <p:txBody>
          <a:bodyPr>
            <a:noAutofit/>
          </a:bodyPr>
          <a:lstStyle/>
          <a:p>
            <a:r>
              <a:rPr lang="en-US" sz="2400" dirty="0" smtClean="0"/>
              <a:t>-Program that allows you to easily create a website. </a:t>
            </a:r>
          </a:p>
          <a:p>
            <a:r>
              <a:rPr lang="en-US" sz="2400" dirty="0"/>
              <a:t>-</a:t>
            </a:r>
            <a:r>
              <a:rPr lang="en-US" sz="2400" dirty="0" smtClean="0"/>
              <a:t>Has a free and paid option.</a:t>
            </a:r>
          </a:p>
          <a:p>
            <a:r>
              <a:rPr lang="en-US" sz="2400" dirty="0" smtClean="0">
                <a:hlinkClick r:id="rId2"/>
              </a:rPr>
              <a:t>Sra. </a:t>
            </a:r>
            <a:r>
              <a:rPr lang="en-US" sz="2400" dirty="0" err="1" smtClean="0">
                <a:hlinkClick r:id="rId2"/>
              </a:rPr>
              <a:t>Mora’s</a:t>
            </a:r>
            <a:r>
              <a:rPr lang="en-US" sz="2400" dirty="0" smtClean="0">
                <a:hlinkClick r:id="rId2"/>
              </a:rPr>
              <a:t> Website</a:t>
            </a:r>
            <a:endParaRPr lang="en-US" sz="2400" dirty="0"/>
          </a:p>
        </p:txBody>
      </p:sp>
      <p:pic>
        <p:nvPicPr>
          <p:cNvPr id="4098" name="Picture 2" descr="http://vignette4.wikia.nocookie.net/logopedia/images/0/08/Small-Blue-Logotype.png/revision/latest?cb=201504110236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228600"/>
            <a:ext cx="4876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8763" y="2362200"/>
            <a:ext cx="3309803" cy="3200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-Free program </a:t>
            </a:r>
            <a:endParaRPr lang="en-US" sz="2200" dirty="0"/>
          </a:p>
          <a:p>
            <a:r>
              <a:rPr lang="en-US" sz="2200" dirty="0" smtClean="0"/>
              <a:t>-Allows you and your students to post information on one platform.</a:t>
            </a:r>
          </a:p>
          <a:p>
            <a:r>
              <a:rPr lang="en-US" sz="2200" dirty="0" smtClean="0"/>
              <a:t>-Option to respond to the post and interact with each other.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562600"/>
            <a:ext cx="146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2"/>
              </a:rPr>
              <a:t>Edmodo Page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s://forallsystems.files.wordpress.com/2015/02/edmodo-ne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18" y="0"/>
            <a:ext cx="305371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Agenda- </a:t>
            </a:r>
            <a:r>
              <a:rPr lang="en-US" dirty="0" smtClean="0"/>
              <a:t>2:30-4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Me (Ms. McFarland) and My “Why”</a:t>
            </a:r>
          </a:p>
          <a:p>
            <a:r>
              <a:rPr lang="en-US" dirty="0" smtClean="0"/>
              <a:t>Flipped Classroom Simulation</a:t>
            </a:r>
          </a:p>
          <a:p>
            <a:r>
              <a:rPr lang="en-US" dirty="0" smtClean="0"/>
              <a:t>Tips for </a:t>
            </a:r>
            <a:r>
              <a:rPr lang="en-US" dirty="0" smtClean="0"/>
              <a:t>flipped</a:t>
            </a:r>
          </a:p>
          <a:p>
            <a:r>
              <a:rPr lang="en-US" dirty="0" smtClean="0"/>
              <a:t>Logistics of Flipping</a:t>
            </a:r>
          </a:p>
          <a:p>
            <a:r>
              <a:rPr lang="en-US" dirty="0" smtClean="0"/>
              <a:t>27 Way to Flip a Class</a:t>
            </a:r>
            <a:endParaRPr lang="en-US" dirty="0" smtClean="0"/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Try </a:t>
            </a:r>
            <a:r>
              <a:rPr lang="en-US" dirty="0" smtClean="0"/>
              <a:t>it on your own!</a:t>
            </a:r>
          </a:p>
        </p:txBody>
      </p:sp>
      <p:pic>
        <p:nvPicPr>
          <p:cNvPr id="2050" name="Picture 2" descr="http://ecx.images-amazon.com/images/I/51yw6ScRGUL._SL1024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08" y="2377531"/>
            <a:ext cx="3550601" cy="3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2514600"/>
            <a:ext cx="3309803" cy="31671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-Free online</a:t>
            </a:r>
          </a:p>
          <a:p>
            <a:r>
              <a:rPr lang="en-US" sz="2000" dirty="0" smtClean="0"/>
              <a:t>-Allows you to put all online resources in one area and monitor student assessment with immediate feedback. </a:t>
            </a:r>
          </a:p>
          <a:p>
            <a:r>
              <a:rPr lang="en-US" sz="2000" dirty="0" smtClean="0"/>
              <a:t>-Students can post questions and respond to each other.</a:t>
            </a:r>
            <a:endParaRPr lang="en-US" sz="2000" dirty="0"/>
          </a:p>
        </p:txBody>
      </p:sp>
      <p:pic>
        <p:nvPicPr>
          <p:cNvPr id="6146" name="Picture 2" descr="http://www.anthonycarabache.com/wp-content/uploads/Blendspa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58" y="222528"/>
            <a:ext cx="28194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662357"/>
            <a:ext cx="19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3"/>
              </a:rPr>
              <a:t>Formal Commands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170091"/>
            <a:ext cx="3313355" cy="170216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can I be sure that students are watching/ understanding the video?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872251"/>
            <a:ext cx="3309803" cy="8094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Edpuzzle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Educanon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757" y="2057400"/>
            <a:ext cx="8229600" cy="93181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Educanon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Edpuzzle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Free on a computer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-Teachers upload a video to website and create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comprehension questions for students to answer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before continuing to watch the video.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3276600" y="5410200"/>
            <a:ext cx="6400800" cy="1752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Time Video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blog.educanon.com/themes/pure/images/marqu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89" y="3505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149" y="3505201"/>
            <a:ext cx="177911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help with flipped classrooms?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Flipped 2.0 by Jason </a:t>
            </a:r>
            <a:r>
              <a:rPr lang="en-US" dirty="0" err="1" smtClean="0"/>
              <a:t>Bretzmann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Flip Your Classroom by Jonathan Bergmann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Flippedclassroom.org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Time: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activities you wish you had more time for during class?</a:t>
            </a:r>
          </a:p>
          <a:p>
            <a:r>
              <a:rPr lang="en-US" dirty="0" smtClean="0"/>
              <a:t>What are some engaging activities you’ve assigned for outside of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173"/>
            <a:ext cx="7583488" cy="1143000"/>
          </a:xfrm>
        </p:spPr>
        <p:txBody>
          <a:bodyPr/>
          <a:lstStyle/>
          <a:p>
            <a:pPr algn="ctr"/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565779"/>
            <a:ext cx="7583488" cy="33912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About Me: 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Sra. McFarland/Spruce Creek High School/Pre-IB 1 </a:t>
            </a:r>
            <a:r>
              <a:rPr lang="en-US" smtClean="0"/>
              <a:t>and  IB </a:t>
            </a:r>
            <a:r>
              <a:rPr lang="en-US" dirty="0" smtClean="0"/>
              <a:t>4-B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Why I started flipping?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Why I stuck with flipping?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What I’m improving for my class? </a:t>
            </a:r>
            <a:endParaRPr lang="en-US" dirty="0"/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24" y="931087"/>
            <a:ext cx="1762125" cy="1762125"/>
          </a:xfrm>
          <a:prstGeom prst="rect">
            <a:avLst/>
          </a:prstGeom>
          <a:ln w="38100" cmpd="sng">
            <a:solidFill>
              <a:srgbClr val="103154"/>
            </a:solidFill>
          </a:ln>
        </p:spPr>
      </p:pic>
    </p:spTree>
    <p:extLst>
      <p:ext uri="{BB962C8B-B14F-4D97-AF65-F5344CB8AC3E}">
        <p14:creationId xmlns:p14="http://schemas.microsoft.com/office/powerpoint/2010/main" val="36927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2637"/>
            <a:ext cx="7583488" cy="1143000"/>
          </a:xfrm>
        </p:spPr>
        <p:txBody>
          <a:bodyPr/>
          <a:lstStyle/>
          <a:p>
            <a:pPr algn="ctr"/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00" y="1964262"/>
            <a:ext cx="8110537" cy="4859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During this workshop participants will learn how to flip a lesson.  As such, you will be able to:  </a:t>
            </a:r>
          </a:p>
          <a:p>
            <a:pPr>
              <a:buFont typeface="Wingdings" charset="2"/>
              <a:buChar char="u"/>
            </a:pPr>
            <a:r>
              <a:rPr lang="en-US" dirty="0"/>
              <a:t>Experience a flipped classroom firsthand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Learn how to flip a lesson by: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Determining </a:t>
            </a:r>
            <a:r>
              <a:rPr lang="en-US" dirty="0" smtClean="0"/>
              <a:t>the main content and goals of your lesson.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Determining </a:t>
            </a:r>
            <a:r>
              <a:rPr lang="en-US" dirty="0" smtClean="0"/>
              <a:t>which lesson activities can be done outside of class and which can be done during class. 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Learning </a:t>
            </a:r>
            <a:r>
              <a:rPr lang="en-US" dirty="0" smtClean="0"/>
              <a:t>resources </a:t>
            </a:r>
            <a:r>
              <a:rPr lang="en-US" dirty="0"/>
              <a:t>for your activities and content.  </a:t>
            </a:r>
            <a:endParaRPr lang="en-US" dirty="0" smtClean="0"/>
          </a:p>
          <a:p>
            <a:pPr lvl="1">
              <a:buFont typeface="Wingdings" charset="2"/>
              <a:buChar char="u"/>
            </a:pPr>
            <a:r>
              <a:rPr lang="en-US" dirty="0" smtClean="0"/>
              <a:t>Acquiring </a:t>
            </a:r>
            <a:r>
              <a:rPr lang="en-US" dirty="0" smtClean="0"/>
              <a:t>information about class website for flipping. </a:t>
            </a:r>
          </a:p>
        </p:txBody>
      </p:sp>
    </p:spTree>
    <p:extLst>
      <p:ext uri="{BB962C8B-B14F-4D97-AF65-F5344CB8AC3E}">
        <p14:creationId xmlns:p14="http://schemas.microsoft.com/office/powerpoint/2010/main" val="12208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95833"/>
            <a:ext cx="8095053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Introduction to the Flipped Classroom Demo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Outside of Class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Pretend that you are students who are going to fully participate in the flipped classroom format. 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You are currently out of class, perhaps in study hall, in a coffee shop, in the media center, or at home, getting ready to do your flipped class homework. 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You turn on your laptop or some other mobile device and access the class website.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(for this workshop, </a:t>
            </a:r>
            <a:r>
              <a:rPr lang="en-US" dirty="0" smtClean="0"/>
              <a:t>Ms</a:t>
            </a:r>
            <a:r>
              <a:rPr lang="en-US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McFarland </a:t>
            </a:r>
            <a:r>
              <a:rPr lang="en-US" dirty="0" smtClean="0"/>
              <a:t>will show video)</a:t>
            </a:r>
            <a:endParaRPr lang="en-US" dirty="0"/>
          </a:p>
          <a:p>
            <a:pPr>
              <a:buFont typeface="Wingdings" charset="2"/>
              <a:buChar char="u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699" y="4648014"/>
            <a:ext cx="3307252" cy="1653626"/>
          </a:xfrm>
          <a:prstGeom prst="rect">
            <a:avLst/>
          </a:prstGeom>
          <a:ln w="38100" cmpd="sng">
            <a:solidFill>
              <a:srgbClr val="103154"/>
            </a:solidFill>
          </a:ln>
        </p:spPr>
      </p:pic>
    </p:spTree>
    <p:extLst>
      <p:ext uri="{BB962C8B-B14F-4D97-AF65-F5344CB8AC3E}">
        <p14:creationId xmlns:p14="http://schemas.microsoft.com/office/powerpoint/2010/main" val="39562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Introduction to the Flipped Classroom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Outside of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355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 the course website you read the following directions:</a:t>
            </a:r>
          </a:p>
          <a:p>
            <a:pPr marL="0" indent="0">
              <a:buNone/>
            </a:pPr>
            <a:r>
              <a:rPr lang="en-US" b="1" u="sng" dirty="0"/>
              <a:t>To Prepare for Today’s Class, Do the Following:</a:t>
            </a:r>
          </a:p>
          <a:p>
            <a:pPr marL="457200" indent="-457200">
              <a:buAutoNum type="arabicPeriod"/>
            </a:pPr>
            <a:r>
              <a:rPr lang="en-US" dirty="0"/>
              <a:t>View the following video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http://youtu.be/ojiebVw8O0g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/>
              <a:t>Approximate length: </a:t>
            </a:r>
            <a:r>
              <a:rPr lang="en-US" dirty="0" smtClean="0"/>
              <a:t>3 minutes)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u="sng" dirty="0"/>
              <a:t>Checking for </a:t>
            </a:r>
            <a:r>
              <a:rPr lang="en-US" u="sng" dirty="0" smtClean="0"/>
              <a:t>Understanding</a:t>
            </a:r>
            <a:r>
              <a:rPr lang="en-US" dirty="0"/>
              <a:t> </a:t>
            </a:r>
            <a:r>
              <a:rPr lang="en-US" dirty="0" smtClean="0"/>
              <a:t>– Flipped Classroom</a:t>
            </a:r>
            <a:endParaRPr lang="en-US" dirty="0"/>
          </a:p>
          <a:p>
            <a:pPr marL="800100" lvl="1" indent="-457200">
              <a:buFont typeface="Arial"/>
              <a:buChar char="•"/>
            </a:pPr>
            <a:r>
              <a:rPr lang="en-US" dirty="0" smtClean="0"/>
              <a:t>While </a:t>
            </a:r>
            <a:r>
              <a:rPr lang="en-US" dirty="0"/>
              <a:t>viewing the above video, fill out the provided </a:t>
            </a:r>
            <a:r>
              <a:rPr lang="en-US" dirty="0" smtClean="0"/>
              <a:t>homework sheet.</a:t>
            </a:r>
          </a:p>
          <a:p>
            <a:pPr marL="1485900" lvl="3" indent="-457200">
              <a:buFont typeface="Arial"/>
              <a:buChar char="•"/>
            </a:pPr>
            <a:r>
              <a:rPr lang="en-US" dirty="0" smtClean="0"/>
              <a:t>You </a:t>
            </a:r>
            <a:r>
              <a:rPr lang="en-US" dirty="0"/>
              <a:t>will be expected to turn in </a:t>
            </a:r>
            <a:r>
              <a:rPr lang="en-US" dirty="0" smtClean="0"/>
              <a:t>this note sheet for a grade. </a:t>
            </a:r>
            <a:endParaRPr lang="en-US" dirty="0"/>
          </a:p>
          <a:p>
            <a:pPr marL="800100" lvl="1" indent="-457200">
              <a:buFont typeface="Arial"/>
              <a:buChar char="•"/>
            </a:pPr>
            <a:r>
              <a:rPr lang="en-US" dirty="0" smtClean="0"/>
              <a:t>When you return to class, you will also </a:t>
            </a:r>
            <a:r>
              <a:rPr lang="en-US" dirty="0"/>
              <a:t>be expected to answer comprehension questions on the video </a:t>
            </a:r>
            <a:r>
              <a:rPr lang="en-US" dirty="0" smtClean="0"/>
              <a:t>content. 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97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Introduction to the Flipped Classroom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Class (Next Class Session)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Checking for Understanding Activity:  </a:t>
            </a:r>
            <a:r>
              <a:rPr lang="en-US" sz="2800" dirty="0" err="1" smtClean="0"/>
              <a:t>Kahoot</a:t>
            </a:r>
            <a:r>
              <a:rPr lang="en-US" sz="2800" dirty="0" smtClean="0"/>
              <a:t>                                                  </a:t>
            </a:r>
            <a:endParaRPr lang="en-US" sz="2800" dirty="0"/>
          </a:p>
          <a:p>
            <a:pPr lvl="1">
              <a:buFont typeface="Arial"/>
              <a:buChar char="•"/>
            </a:pPr>
            <a:endParaRPr lang="en-US" sz="2800" dirty="0" smtClean="0"/>
          </a:p>
          <a:p>
            <a:pPr marL="349250" lvl="1" indent="0">
              <a:buNone/>
            </a:pPr>
            <a:endParaRPr lang="en-US" sz="2800" dirty="0" smtClean="0"/>
          </a:p>
          <a:p>
            <a:pPr marL="349250" lvl="1" indent="0">
              <a:buNone/>
            </a:pPr>
            <a:endParaRPr lang="en-US" sz="2800" dirty="0"/>
          </a:p>
          <a:p>
            <a:pPr marL="349250" lvl="1" indent="0">
              <a:buNone/>
            </a:pPr>
            <a:endParaRPr lang="en-US" sz="2800" dirty="0" smtClean="0"/>
          </a:p>
          <a:p>
            <a:pPr marL="349250" lvl="1" indent="0">
              <a:buNone/>
            </a:pPr>
            <a:endParaRPr lang="en-US" sz="2800" dirty="0" smtClean="0"/>
          </a:p>
          <a:p>
            <a:pPr>
              <a:buFont typeface="Wingdings" charset="2"/>
              <a:buChar char="u"/>
            </a:pPr>
            <a:r>
              <a:rPr lang="en-US" sz="2800" dirty="0" smtClean="0"/>
              <a:t>Rest of the class activities, which will largely consist of the application of the material learned prior of class.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922" y="2710431"/>
            <a:ext cx="3294617" cy="1790075"/>
          </a:xfrm>
          <a:prstGeom prst="rect">
            <a:avLst/>
          </a:prstGeom>
          <a:ln w="38100" cmpd="sng">
            <a:solidFill>
              <a:srgbClr val="FF7F01"/>
            </a:solidFill>
          </a:ln>
        </p:spPr>
      </p:pic>
    </p:spTree>
    <p:extLst>
      <p:ext uri="{BB962C8B-B14F-4D97-AF65-F5344CB8AC3E}">
        <p14:creationId xmlns:p14="http://schemas.microsoft.com/office/powerpoint/2010/main" val="30530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58 School Bell Short Ring.m4a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58 School Bell Short Ring.m4a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173"/>
            <a:ext cx="7583488" cy="11430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42510"/>
            <a:ext cx="7984469" cy="481200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sz="2400" dirty="0" smtClean="0"/>
              <a:t>Write with clarity.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Use graphics to enhance students’ comprehension and to make information more aesthetically pleasing.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Be okay with a LOT of trial and error.  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Ask your students for feedback.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Have fun and be playful.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Think outside of the box.  Ask yourself, “What’s the coolest and most effective way(s) to teach this material?”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Include real-life activities as much as possible.  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784" y="107214"/>
            <a:ext cx="1994846" cy="183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322" y="3237809"/>
            <a:ext cx="2337321" cy="18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173"/>
            <a:ext cx="7583488" cy="1143000"/>
          </a:xfrm>
        </p:spPr>
        <p:txBody>
          <a:bodyPr/>
          <a:lstStyle/>
          <a:p>
            <a:pPr algn="ctr"/>
            <a:r>
              <a:rPr lang="en-US" dirty="0" smtClean="0"/>
              <a:t>Logistics of Flipping – How Do I Flip?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27199"/>
            <a:ext cx="8686800" cy="489373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2400" dirty="0" smtClean="0"/>
              <a:t>Look over your lesson and determine the content and goals.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Determine the activities (both inside                                                                                                         and outside of class) necessary for                                                                students to attain the goals.  You may                                                              certainly use some of your current                                                                      activities.   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Look over your activities and determine which activities can be done outside of class and which can be done inside of class.  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Find the necessary resources for your activities and content.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8" y="2554285"/>
            <a:ext cx="2929460" cy="1647822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90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ust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1460</TotalTime>
  <Words>792</Words>
  <Application>Microsoft Office PowerPoint</Application>
  <PresentationFormat>On-screen Show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Corbel</vt:lpstr>
      <vt:lpstr>Wingdings</vt:lpstr>
      <vt:lpstr>Wingdings 2</vt:lpstr>
      <vt:lpstr>Pixel</vt:lpstr>
      <vt:lpstr>Austin</vt:lpstr>
      <vt:lpstr>Flipped Classroom</vt:lpstr>
      <vt:lpstr>Agenda- 2:30-4</vt:lpstr>
      <vt:lpstr>Welcome!</vt:lpstr>
      <vt:lpstr>Learning Goals</vt:lpstr>
      <vt:lpstr>Introduction to the Flipped Classroom Demo Outside of Class</vt:lpstr>
      <vt:lpstr>Introduction to the Flipped Classroom Outside of Class</vt:lpstr>
      <vt:lpstr>Introduction to the Flipped Classroom In Class (Next Class Session)</vt:lpstr>
      <vt:lpstr>PowerPoint Presentation</vt:lpstr>
      <vt:lpstr>Logistics of Flipping – How Do I Flip?</vt:lpstr>
      <vt:lpstr>Logistics of Flipping – How Do I Flip?</vt:lpstr>
      <vt:lpstr>PowerPoint Presentation</vt:lpstr>
      <vt:lpstr>Technological Resources</vt:lpstr>
      <vt:lpstr>How to make a video?</vt:lpstr>
      <vt:lpstr>PowerPoint Presentation</vt:lpstr>
      <vt:lpstr>Knowmia -$10 on tablet/iPad -Allows teacher to record themselves while explaining a slideshow.  -The recording is interactive and editable. </vt:lpstr>
      <vt:lpstr>Screencast-O-Matic</vt:lpstr>
      <vt:lpstr>Where to post your videos?</vt:lpstr>
      <vt:lpstr>PowerPoint Presentation</vt:lpstr>
      <vt:lpstr>PowerPoint Presentation</vt:lpstr>
      <vt:lpstr>PowerPoint Presentation</vt:lpstr>
      <vt:lpstr>How can I be sure that students are watching/ understanding the video?</vt:lpstr>
      <vt:lpstr>Educanon/ Edpuzzle -Free on a computer -Teachers upload a video to website and create  comprehension questions for students to answer  before continuing to watch the video.</vt:lpstr>
      <vt:lpstr>What can help with flipped classrooms?</vt:lpstr>
      <vt:lpstr>Sharing Time: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BYOU (Bring Your Own Unit):  Flipping Boot Camp!</dc:title>
  <dc:creator>Karen Verkler</dc:creator>
  <cp:lastModifiedBy>McFarland, Catherine R.</cp:lastModifiedBy>
  <cp:revision>156</cp:revision>
  <dcterms:created xsi:type="dcterms:W3CDTF">2015-07-09T08:46:33Z</dcterms:created>
  <dcterms:modified xsi:type="dcterms:W3CDTF">2016-09-28T01:37:45Z</dcterms:modified>
</cp:coreProperties>
</file>