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0" r:id="rId5"/>
    <p:sldId id="261" r:id="rId6"/>
    <p:sldId id="262" r:id="rId7"/>
    <p:sldId id="263" r:id="rId8"/>
    <p:sldId id="269" r:id="rId9"/>
    <p:sldId id="268" r:id="rId10"/>
    <p:sldId id="271" r:id="rId11"/>
    <p:sldId id="259" r:id="rId12"/>
    <p:sldId id="258" r:id="rId13"/>
    <p:sldId id="272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3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2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500">
              <a:srgbClr val="BAFCFE"/>
            </a:gs>
            <a:gs pos="37000">
              <a:schemeClr val="bg1"/>
            </a:gs>
            <a:gs pos="0">
              <a:schemeClr val="accent1">
                <a:lumMod val="5000"/>
                <a:lumOff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36A4-65E5-4C7F-9E22-78D7674C8D8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5CF9-FCEC-4A27-8916-5A55703A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Los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mandatos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afirmativos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 </a:t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</a:b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en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 la forma de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nosotros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38" y="3633744"/>
            <a:ext cx="6203323" cy="287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9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orte" panose="03060902040502070203" pitchFamily="66" charset="0"/>
              </a:rPr>
              <a:t>2: -</a:t>
            </a:r>
            <a:r>
              <a:rPr lang="en-US" dirty="0" err="1" smtClean="0">
                <a:latin typeface="Forte" panose="03060902040502070203" pitchFamily="66" charset="0"/>
              </a:rPr>
              <a:t>ir</a:t>
            </a:r>
            <a:r>
              <a:rPr lang="en-US" dirty="0" smtClean="0">
                <a:latin typeface="Forte" panose="03060902040502070203" pitchFamily="66" charset="0"/>
              </a:rPr>
              <a:t> verbs stem-changing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Ir</a:t>
            </a:r>
            <a:r>
              <a:rPr lang="en-US" dirty="0" smtClean="0"/>
              <a:t> verbs that change in the present tense, also change in the </a:t>
            </a:r>
            <a:r>
              <a:rPr lang="en-US" dirty="0" err="1" smtClean="0"/>
              <a:t>nostoros</a:t>
            </a:r>
            <a:r>
              <a:rPr lang="en-US" dirty="0" smtClean="0"/>
              <a:t> command. HOWEVER, </a:t>
            </a:r>
            <a:r>
              <a:rPr lang="en-US" dirty="0" err="1" smtClean="0"/>
              <a:t>e</a:t>
            </a:r>
            <a:r>
              <a:rPr lang="en-US" dirty="0" err="1" smtClean="0">
                <a:sym typeface="Wingdings" panose="05000000000000000000" pitchFamily="2" charset="2"/>
              </a:rPr>
              <a:t>i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 err="1" smtClean="0">
                <a:sym typeface="Wingdings" panose="05000000000000000000" pitchFamily="2" charset="2"/>
              </a:rPr>
              <a:t>ou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EXAMPLE: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Dormir</a:t>
            </a:r>
            <a:r>
              <a:rPr lang="en-US" dirty="0" smtClean="0">
                <a:sym typeface="Wingdings" panose="05000000000000000000" pitchFamily="2" charset="2"/>
              </a:rPr>
              <a:t>= </a:t>
            </a:r>
            <a:r>
              <a:rPr lang="en-US" dirty="0" err="1" smtClean="0">
                <a:sym typeface="Wingdings" panose="05000000000000000000" pitchFamily="2" charset="2"/>
              </a:rPr>
              <a:t>durmamos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Pedir</a:t>
            </a:r>
            <a:r>
              <a:rPr lang="en-US" dirty="0" smtClean="0">
                <a:sym typeface="Wingdings" panose="05000000000000000000" pitchFamily="2" charset="2"/>
              </a:rPr>
              <a:t>= </a:t>
            </a:r>
            <a:r>
              <a:rPr lang="en-US" dirty="0" err="1" smtClean="0">
                <a:sym typeface="Wingdings" panose="05000000000000000000" pitchFamily="2" charset="2"/>
              </a:rPr>
              <a:t>pidamos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Forte" panose="03060902040502070203" pitchFamily="66" charset="0"/>
              </a:rPr>
              <a:t>3</a:t>
            </a:r>
            <a:r>
              <a:rPr lang="en-US" sz="6000" dirty="0" smtClean="0">
                <a:latin typeface="Forte" panose="03060902040502070203" pitchFamily="66" charset="0"/>
              </a:rPr>
              <a:t>: -car, -gar, -</a:t>
            </a:r>
            <a:r>
              <a:rPr lang="en-US" sz="6000" dirty="0" err="1" smtClean="0">
                <a:latin typeface="Forte" panose="03060902040502070203" pitchFamily="66" charset="0"/>
              </a:rPr>
              <a:t>zar</a:t>
            </a:r>
            <a:endParaRPr lang="en-US" sz="6000" dirty="0">
              <a:latin typeface="Forte" panose="03060902040502070203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–car, -gar, -</a:t>
            </a:r>
            <a:r>
              <a:rPr lang="en-US" dirty="0" err="1" smtClean="0"/>
              <a:t>zar</a:t>
            </a:r>
            <a:r>
              <a:rPr lang="en-US" dirty="0" smtClean="0"/>
              <a:t> verbs change in the </a:t>
            </a:r>
            <a:r>
              <a:rPr lang="en-US" dirty="0" err="1" smtClean="0"/>
              <a:t>nosotros</a:t>
            </a:r>
            <a:r>
              <a:rPr lang="en-US" dirty="0" smtClean="0"/>
              <a:t> command?</a:t>
            </a:r>
          </a:p>
          <a:p>
            <a:r>
              <a:rPr lang="en-US" dirty="0" smtClean="0"/>
              <a:t>Sound!</a:t>
            </a:r>
            <a:endParaRPr lang="en-US" dirty="0"/>
          </a:p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Practicar</a:t>
            </a:r>
            <a:endParaRPr lang="en-US" dirty="0" smtClean="0"/>
          </a:p>
          <a:p>
            <a:r>
              <a:rPr lang="en-US" dirty="0" err="1" smtClean="0"/>
              <a:t>Practico</a:t>
            </a:r>
            <a:endParaRPr lang="en-US" dirty="0" smtClean="0"/>
          </a:p>
          <a:p>
            <a:r>
              <a:rPr lang="en-US" dirty="0" err="1" smtClean="0"/>
              <a:t>Practic</a:t>
            </a:r>
            <a:endParaRPr lang="en-US" dirty="0" smtClean="0"/>
          </a:p>
          <a:p>
            <a:r>
              <a:rPr lang="en-US" dirty="0" err="1" smtClean="0"/>
              <a:t>Practicemos</a:t>
            </a:r>
            <a:endParaRPr lang="en-US" dirty="0" smtClean="0"/>
          </a:p>
          <a:p>
            <a:r>
              <a:rPr lang="en-US" dirty="0" err="1" smtClean="0"/>
              <a:t>Practiquemos</a:t>
            </a:r>
            <a:endParaRPr lang="en-US" dirty="0" smtClean="0"/>
          </a:p>
        </p:txBody>
      </p:sp>
      <p:sp>
        <p:nvSpPr>
          <p:cNvPr id="5" name="Multiply 4"/>
          <p:cNvSpPr/>
          <p:nvPr/>
        </p:nvSpPr>
        <p:spPr>
          <a:xfrm>
            <a:off x="1197735" y="4314423"/>
            <a:ext cx="1352282" cy="7212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2700"/>
            <a:ext cx="9144000" cy="8955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orte" panose="03060902040502070203" pitchFamily="66" charset="0"/>
              </a:rPr>
              <a:t>4</a:t>
            </a:r>
            <a:r>
              <a:rPr lang="en-US" dirty="0" smtClean="0">
                <a:latin typeface="Forte" panose="03060902040502070203" pitchFamily="66" charset="0"/>
              </a:rPr>
              <a:t>: Irregular in affirmative!!!</a:t>
            </a:r>
            <a:br>
              <a:rPr lang="en-US" dirty="0" smtClean="0">
                <a:latin typeface="Forte" panose="03060902040502070203" pitchFamily="66" charset="0"/>
              </a:rPr>
            </a:br>
            <a:r>
              <a:rPr lang="en-US" dirty="0" smtClean="0">
                <a:latin typeface="Forte" panose="03060902040502070203" pitchFamily="66" charset="0"/>
              </a:rPr>
              <a:t>( </a:t>
            </a:r>
            <a:r>
              <a:rPr lang="en-US" dirty="0" err="1" smtClean="0">
                <a:latin typeface="Forte" panose="03060902040502070203" pitchFamily="66" charset="0"/>
              </a:rPr>
              <a:t>haya</a:t>
            </a:r>
            <a:r>
              <a:rPr lang="en-US" dirty="0" smtClean="0">
                <a:latin typeface="Forte" panose="03060902040502070203" pitchFamily="66" charset="0"/>
              </a:rPr>
              <a:t>, sea, </a:t>
            </a:r>
            <a:r>
              <a:rPr lang="en-US" dirty="0" err="1" smtClean="0">
                <a:latin typeface="Forte" panose="03060902040502070203" pitchFamily="66" charset="0"/>
              </a:rPr>
              <a:t>sepa</a:t>
            </a:r>
            <a:r>
              <a:rPr lang="en-US" dirty="0" smtClean="0">
                <a:latin typeface="Forte" panose="03060902040502070203" pitchFamily="66" charset="0"/>
              </a:rPr>
              <a:t>, de, </a:t>
            </a:r>
            <a:r>
              <a:rPr lang="en-US" dirty="0" err="1" smtClean="0">
                <a:latin typeface="Forte" panose="03060902040502070203" pitchFamily="66" charset="0"/>
              </a:rPr>
              <a:t>este</a:t>
            </a:r>
            <a:r>
              <a:rPr lang="en-US" dirty="0" smtClean="0">
                <a:latin typeface="Forte" panose="03060902040502070203" pitchFamily="66" charset="0"/>
              </a:rPr>
              <a:t>)</a:t>
            </a:r>
            <a:r>
              <a:rPr lang="en-US" dirty="0" smtClean="0">
                <a:latin typeface="Forte" panose="03060902040502070203" pitchFamily="66" charset="0"/>
              </a:rPr>
              <a:t> 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78525"/>
            <a:ext cx="9144000" cy="622232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Ir</a:t>
            </a:r>
            <a:r>
              <a:rPr lang="en-US" sz="6600" dirty="0" err="1" smtClean="0">
                <a:sym typeface="Wingdings" panose="05000000000000000000" pitchFamily="2" charset="2"/>
              </a:rPr>
              <a:t>Vamos</a:t>
            </a:r>
            <a:endParaRPr lang="en-US" sz="6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08218" y="3409731"/>
            <a:ext cx="400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go to the store.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05847" y="3348176"/>
            <a:ext cx="68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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483208" y="3409731"/>
            <a:ext cx="360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Vamos</a:t>
            </a:r>
            <a:r>
              <a:rPr lang="en-US" sz="3600" dirty="0" smtClean="0"/>
              <a:t> a la </a:t>
            </a:r>
            <a:r>
              <a:rPr lang="en-US" sz="3600" dirty="0" err="1" smtClean="0"/>
              <a:t>tienda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82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2700"/>
            <a:ext cx="9144000" cy="8955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orte" panose="03060902040502070203" pitchFamily="66" charset="0"/>
              </a:rPr>
              <a:t>5</a:t>
            </a:r>
            <a:r>
              <a:rPr lang="en-US" smtClean="0">
                <a:latin typeface="Forte" panose="03060902040502070203" pitchFamily="66" charset="0"/>
              </a:rPr>
              <a:t>: </a:t>
            </a:r>
            <a:r>
              <a:rPr lang="en-US" dirty="0" smtClean="0">
                <a:latin typeface="Forte" panose="03060902040502070203" pitchFamily="66" charset="0"/>
              </a:rPr>
              <a:t>Irregular in negative!!!</a:t>
            </a:r>
            <a:br>
              <a:rPr lang="en-US" dirty="0" smtClean="0">
                <a:latin typeface="Forte" panose="03060902040502070203" pitchFamily="66" charset="0"/>
              </a:rPr>
            </a:br>
            <a:r>
              <a:rPr lang="en-US" dirty="0" smtClean="0">
                <a:latin typeface="Forte" panose="03060902040502070203" pitchFamily="66" charset="0"/>
              </a:rPr>
              <a:t>( </a:t>
            </a:r>
            <a:r>
              <a:rPr lang="en-US" dirty="0" err="1" smtClean="0">
                <a:latin typeface="Forte" panose="03060902040502070203" pitchFamily="66" charset="0"/>
              </a:rPr>
              <a:t>haya,vaya</a:t>
            </a:r>
            <a:r>
              <a:rPr lang="en-US" dirty="0" smtClean="0">
                <a:latin typeface="Forte" panose="03060902040502070203" pitchFamily="66" charset="0"/>
              </a:rPr>
              <a:t>, sea, </a:t>
            </a:r>
            <a:r>
              <a:rPr lang="en-US" dirty="0" err="1" smtClean="0">
                <a:latin typeface="Forte" panose="03060902040502070203" pitchFamily="66" charset="0"/>
              </a:rPr>
              <a:t>sepa</a:t>
            </a:r>
            <a:r>
              <a:rPr lang="en-US" dirty="0" smtClean="0">
                <a:latin typeface="Forte" panose="03060902040502070203" pitchFamily="66" charset="0"/>
              </a:rPr>
              <a:t>, de, </a:t>
            </a:r>
            <a:r>
              <a:rPr lang="en-US" dirty="0" err="1" smtClean="0">
                <a:latin typeface="Forte" panose="03060902040502070203" pitchFamily="66" charset="0"/>
              </a:rPr>
              <a:t>este</a:t>
            </a:r>
            <a:r>
              <a:rPr lang="en-US" dirty="0" smtClean="0">
                <a:latin typeface="Forte" panose="03060902040502070203" pitchFamily="66" charset="0"/>
              </a:rPr>
              <a:t>)</a:t>
            </a:r>
            <a:r>
              <a:rPr lang="en-US" dirty="0" smtClean="0">
                <a:latin typeface="Forte" panose="03060902040502070203" pitchFamily="66" charset="0"/>
              </a:rPr>
              <a:t> 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8218" y="3409731"/>
            <a:ext cx="4750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not </a:t>
            </a:r>
            <a:r>
              <a:rPr lang="en-US" sz="3600" dirty="0" smtClean="0"/>
              <a:t>go to the store.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05847" y="3348176"/>
            <a:ext cx="68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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023279" y="3409731"/>
            <a:ext cx="2532845" cy="1655762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vayamos</a:t>
            </a:r>
            <a:r>
              <a:rPr lang="en-US" dirty="0" smtClean="0"/>
              <a:t> a la </a:t>
            </a:r>
            <a:r>
              <a:rPr lang="en-US" dirty="0" err="1" smtClean="0"/>
              <a:t>tienda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A </a:t>
            </a:r>
            <a:r>
              <a:rPr lang="en-US" dirty="0" err="1" smtClean="0">
                <a:latin typeface="Forte" panose="03060902040502070203" pitchFamily="66" charset="0"/>
              </a:rPr>
              <a:t>practicar</a:t>
            </a:r>
            <a:r>
              <a:rPr lang="en-US" dirty="0" smtClean="0">
                <a:latin typeface="Forte" panose="03060902040502070203" pitchFamily="66" charset="0"/>
              </a:rPr>
              <a:t>….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71"/>
            <a:ext cx="10515600" cy="52014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play videogames!</a:t>
            </a:r>
          </a:p>
          <a:p>
            <a:r>
              <a:rPr lang="es-CL" dirty="0" smtClean="0"/>
              <a:t>¡Juguemos a los videojuegos!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err="1" smtClean="0"/>
              <a:t>Let’s</a:t>
            </a:r>
            <a:r>
              <a:rPr lang="es-CL" dirty="0" smtClean="0"/>
              <a:t> </a:t>
            </a:r>
            <a:r>
              <a:rPr lang="es-CL" dirty="0" err="1" smtClean="0"/>
              <a:t>start</a:t>
            </a:r>
            <a:r>
              <a:rPr lang="es-CL" dirty="0" smtClean="0"/>
              <a:t> </a:t>
            </a:r>
            <a:r>
              <a:rPr lang="es-CL" dirty="0" err="1" smtClean="0"/>
              <a:t>now</a:t>
            </a:r>
            <a:r>
              <a:rPr lang="es-CL" dirty="0" smtClean="0"/>
              <a:t>.</a:t>
            </a:r>
          </a:p>
          <a:p>
            <a:r>
              <a:rPr lang="es-CL" dirty="0" smtClean="0"/>
              <a:t>Empecemos ahora.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err="1" smtClean="0"/>
              <a:t>Let’s</a:t>
            </a:r>
            <a:r>
              <a:rPr lang="es-CL" dirty="0" smtClean="0"/>
              <a:t> </a:t>
            </a:r>
            <a:r>
              <a:rPr lang="es-CL" dirty="0" err="1" smtClean="0"/>
              <a:t>go</a:t>
            </a:r>
            <a:r>
              <a:rPr lang="es-CL" dirty="0" smtClean="0"/>
              <a:t> to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movies</a:t>
            </a:r>
            <a:r>
              <a:rPr lang="es-CL" dirty="0" smtClean="0"/>
              <a:t>.</a:t>
            </a:r>
          </a:p>
          <a:p>
            <a:r>
              <a:rPr lang="es-CL" dirty="0" smtClean="0"/>
              <a:t>Vamos al cine.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err="1" smtClean="0"/>
              <a:t>Let’s</a:t>
            </a:r>
            <a:r>
              <a:rPr lang="es-CL" dirty="0" smtClean="0"/>
              <a:t> </a:t>
            </a:r>
            <a:r>
              <a:rPr lang="es-CL" dirty="0" err="1" smtClean="0"/>
              <a:t>make</a:t>
            </a:r>
            <a:r>
              <a:rPr lang="es-CL" dirty="0" smtClean="0"/>
              <a:t> </a:t>
            </a:r>
            <a:r>
              <a:rPr lang="es-CL" dirty="0" err="1" smtClean="0"/>
              <a:t>it</a:t>
            </a:r>
            <a:r>
              <a:rPr lang="es-CL" dirty="0" smtClean="0"/>
              <a:t>.</a:t>
            </a:r>
          </a:p>
          <a:p>
            <a:r>
              <a:rPr lang="es-CL" dirty="0" smtClean="0"/>
              <a:t>Hagámoslo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58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Adding a reflexive pronoun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046364"/>
          </a:xfrm>
        </p:spPr>
        <p:txBody>
          <a:bodyPr/>
          <a:lstStyle/>
          <a:p>
            <a:r>
              <a:rPr lang="en-US" u="sng" dirty="0" smtClean="0"/>
              <a:t>Reflexive verb- </a:t>
            </a:r>
            <a:r>
              <a:rPr lang="en-US" dirty="0" smtClean="0"/>
              <a:t>to do to oneself/each other </a:t>
            </a:r>
          </a:p>
          <a:p>
            <a:r>
              <a:rPr lang="en-US" dirty="0" err="1" smtClean="0"/>
              <a:t>Levantarse</a:t>
            </a:r>
            <a:r>
              <a:rPr lang="en-US" dirty="0" smtClean="0"/>
              <a:t>, </a:t>
            </a:r>
            <a:r>
              <a:rPr lang="en-US" dirty="0" err="1" smtClean="0"/>
              <a:t>maquillarse</a:t>
            </a:r>
            <a:r>
              <a:rPr lang="en-US" dirty="0" smtClean="0"/>
              <a:t>, </a:t>
            </a:r>
            <a:r>
              <a:rPr lang="en-US" dirty="0" err="1" smtClean="0"/>
              <a:t>ducharse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871988"/>
            <a:ext cx="10515600" cy="2962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adding a reflexive pronoun to the affirmative </a:t>
            </a:r>
            <a:r>
              <a:rPr lang="en-US" dirty="0" err="1"/>
              <a:t>nosotros</a:t>
            </a:r>
            <a:r>
              <a:rPr lang="en-US" dirty="0"/>
              <a:t> (as) command, drop the final –s before the pronoun. </a:t>
            </a:r>
            <a:endParaRPr lang="en-US" dirty="0" smtClean="0"/>
          </a:p>
          <a:p>
            <a:r>
              <a:rPr lang="en-US" dirty="0" smtClean="0"/>
              <a:t>Remember: pronouns attach to the end of the command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Let’s put makeup on.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maquillarse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Maquillemos</a:t>
            </a:r>
            <a:r>
              <a:rPr lang="en-US" dirty="0" smtClean="0">
                <a:sym typeface="Wingdings" panose="05000000000000000000" pitchFamily="2" charset="2"/>
              </a:rPr>
              <a:t> –</a:t>
            </a:r>
            <a:r>
              <a:rPr lang="en-US" dirty="0" err="1" smtClean="0">
                <a:sym typeface="Wingdings" panose="05000000000000000000" pitchFamily="2" charset="2"/>
              </a:rPr>
              <a:t>nos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maquillémosnos</a:t>
            </a:r>
            <a:r>
              <a:rPr lang="en-US" dirty="0" smtClean="0">
                <a:sym typeface="Wingdings" panose="05000000000000000000" pitchFamily="2" charset="2"/>
              </a:rPr>
              <a:t>  </a:t>
            </a:r>
          </a:p>
          <a:p>
            <a:r>
              <a:rPr lang="en-US" dirty="0" err="1" smtClean="0"/>
              <a:t>Maquillé</a:t>
            </a:r>
            <a:r>
              <a:rPr lang="en-US" u="sng" dirty="0" err="1" smtClean="0"/>
              <a:t>monos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Dora the Explorer 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¡</a:t>
            </a:r>
            <a:r>
              <a:rPr lang="en-US" sz="3600" dirty="0" err="1" smtClean="0"/>
              <a:t>Vámonos</a:t>
            </a:r>
            <a:r>
              <a:rPr lang="en-US" sz="3600" dirty="0" smtClean="0"/>
              <a:t>! </a:t>
            </a:r>
          </a:p>
          <a:p>
            <a:r>
              <a:rPr lang="en-US" sz="3600" dirty="0" smtClean="0"/>
              <a:t>Let’s go!</a:t>
            </a:r>
          </a:p>
          <a:p>
            <a:r>
              <a:rPr lang="en-US" sz="3600" dirty="0" err="1" smtClean="0"/>
              <a:t>Irse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Vamos</a:t>
            </a:r>
            <a:endParaRPr lang="en-US" sz="3600" dirty="0" smtClean="0"/>
          </a:p>
          <a:p>
            <a:r>
              <a:rPr lang="en-US" sz="3600" dirty="0" smtClean="0"/>
              <a:t>Nos</a:t>
            </a:r>
          </a:p>
          <a:p>
            <a:r>
              <a:rPr lang="en-US" sz="3600" dirty="0" err="1" smtClean="0"/>
              <a:t>Vámonos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3074" name="Picture 2" descr="http://vignette3.wikia.nocookie.net/doratheexplorer/images/e/ef/Dora_Marquez.jpg/revision/latest?cb=201305170559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125"/>
            <a:ext cx="4572000" cy="619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A </a:t>
            </a:r>
            <a:r>
              <a:rPr lang="en-US" dirty="0" err="1" smtClean="0">
                <a:latin typeface="Forte" panose="03060902040502070203" pitchFamily="66" charset="0"/>
              </a:rPr>
              <a:t>practicar</a:t>
            </a:r>
            <a:r>
              <a:rPr lang="en-US" dirty="0" smtClean="0">
                <a:latin typeface="Forte" panose="03060902040502070203" pitchFamily="66" charset="0"/>
              </a:rPr>
              <a:t>: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O" dirty="0" err="1" smtClean="0"/>
              <a:t>Let’s</a:t>
            </a:r>
            <a:r>
              <a:rPr lang="es-CO" dirty="0" smtClean="0"/>
              <a:t> </a:t>
            </a:r>
            <a:r>
              <a:rPr lang="es-CO" dirty="0" err="1" smtClean="0"/>
              <a:t>wake</a:t>
            </a:r>
            <a:r>
              <a:rPr lang="es-CO" dirty="0" smtClean="0"/>
              <a:t> up </a:t>
            </a:r>
            <a:r>
              <a:rPr lang="es-CO" dirty="0" err="1" smtClean="0"/>
              <a:t>early</a:t>
            </a:r>
            <a:r>
              <a:rPr lang="es-CO" dirty="0" smtClean="0"/>
              <a:t>. </a:t>
            </a:r>
          </a:p>
          <a:p>
            <a:pPr algn="ctr"/>
            <a:r>
              <a:rPr lang="es-CO" dirty="0" smtClean="0"/>
              <a:t>Despertémonos temprano.</a:t>
            </a:r>
          </a:p>
          <a:p>
            <a:pPr marL="0" indent="0" algn="ctr">
              <a:buNone/>
            </a:pPr>
            <a:endParaRPr lang="es-CO" dirty="0" smtClean="0"/>
          </a:p>
          <a:p>
            <a:pPr algn="ctr"/>
            <a:r>
              <a:rPr lang="es-CO" dirty="0" err="1" smtClean="0"/>
              <a:t>Let’s</a:t>
            </a:r>
            <a:r>
              <a:rPr lang="es-CO" dirty="0" smtClean="0"/>
              <a:t> </a:t>
            </a:r>
            <a:r>
              <a:rPr lang="es-CO" dirty="0" err="1" smtClean="0"/>
              <a:t>call</a:t>
            </a:r>
            <a:r>
              <a:rPr lang="es-CO" dirty="0" smtClean="0"/>
              <a:t> </a:t>
            </a:r>
            <a:r>
              <a:rPr lang="es-CO" dirty="0" err="1" smtClean="0"/>
              <a:t>each</a:t>
            </a:r>
            <a:r>
              <a:rPr lang="es-CO" dirty="0" smtClean="0"/>
              <a:t> </a:t>
            </a:r>
            <a:r>
              <a:rPr lang="es-CO" dirty="0" err="1" smtClean="0"/>
              <a:t>other</a:t>
            </a:r>
            <a:r>
              <a:rPr lang="es-CO" dirty="0" smtClean="0"/>
              <a:t> </a:t>
            </a:r>
            <a:r>
              <a:rPr lang="es-CO" dirty="0" err="1" smtClean="0"/>
              <a:t>tonight</a:t>
            </a:r>
            <a:r>
              <a:rPr lang="es-CO" dirty="0" smtClean="0"/>
              <a:t>. </a:t>
            </a:r>
          </a:p>
          <a:p>
            <a:pPr algn="ctr"/>
            <a:r>
              <a:rPr lang="es-CO" dirty="0" smtClean="0"/>
              <a:t>Llamémonos esta noche.</a:t>
            </a:r>
          </a:p>
          <a:p>
            <a:pPr marL="0" indent="0" algn="ctr">
              <a:buNone/>
            </a:pPr>
            <a:endParaRPr lang="es-CO" dirty="0" smtClean="0"/>
          </a:p>
          <a:p>
            <a:pPr algn="ctr"/>
            <a:r>
              <a:rPr lang="es-CO" dirty="0" err="1" smtClean="0"/>
              <a:t>Let’s</a:t>
            </a:r>
            <a:r>
              <a:rPr lang="es-CO" dirty="0"/>
              <a:t> </a:t>
            </a:r>
            <a:r>
              <a:rPr lang="es-CO" dirty="0" err="1" smtClean="0"/>
              <a:t>hug</a:t>
            </a:r>
            <a:r>
              <a:rPr lang="es-CO" dirty="0" smtClean="0"/>
              <a:t> </a:t>
            </a:r>
            <a:r>
              <a:rPr lang="es-CO" dirty="0" err="1" smtClean="0"/>
              <a:t>each</a:t>
            </a:r>
            <a:r>
              <a:rPr lang="es-CO" dirty="0" smtClean="0"/>
              <a:t> </a:t>
            </a:r>
            <a:r>
              <a:rPr lang="es-CO" dirty="0" err="1" smtClean="0"/>
              <a:t>other</a:t>
            </a:r>
            <a:r>
              <a:rPr lang="es-CO" dirty="0" smtClean="0"/>
              <a:t>.</a:t>
            </a:r>
          </a:p>
          <a:p>
            <a:pPr algn="ctr"/>
            <a:r>
              <a:rPr lang="es-CO" dirty="0" smtClean="0"/>
              <a:t>Abracémonos           </a:t>
            </a:r>
          </a:p>
        </p:txBody>
      </p:sp>
    </p:spTree>
    <p:extLst>
      <p:ext uri="{BB962C8B-B14F-4D97-AF65-F5344CB8AC3E}">
        <p14:creationId xmlns:p14="http://schemas.microsoft.com/office/powerpoint/2010/main" val="2623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orte" panose="03060902040502070203" pitchFamily="66" charset="0"/>
              </a:rPr>
              <a:t>Objetivos</a:t>
            </a:r>
            <a:r>
              <a:rPr lang="en-US" dirty="0" smtClean="0">
                <a:latin typeface="Forte" panose="03060902040502070203" pitchFamily="66" charset="0"/>
              </a:rPr>
              <a:t>: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Formar</a:t>
            </a:r>
            <a:r>
              <a:rPr lang="en-US" sz="4000" dirty="0" smtClean="0"/>
              <a:t> </a:t>
            </a:r>
            <a:r>
              <a:rPr lang="en-US" sz="4000" dirty="0" err="1" smtClean="0"/>
              <a:t>mandatos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la forma de </a:t>
            </a:r>
            <a:r>
              <a:rPr lang="en-US" sz="4000" dirty="0" err="1" smtClean="0"/>
              <a:t>nosotros</a:t>
            </a:r>
            <a:endParaRPr lang="en-US" sz="4000" dirty="0" smtClean="0"/>
          </a:p>
          <a:p>
            <a:r>
              <a:rPr lang="en-US" sz="4000" dirty="0" err="1" smtClean="0"/>
              <a:t>Formar</a:t>
            </a:r>
            <a:r>
              <a:rPr lang="en-US" sz="4000" dirty="0" smtClean="0"/>
              <a:t> </a:t>
            </a:r>
            <a:r>
              <a:rPr lang="en-US" sz="4000" dirty="0" err="1" smtClean="0"/>
              <a:t>mandatos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la forma de </a:t>
            </a:r>
            <a:r>
              <a:rPr lang="en-US" sz="4000" dirty="0" err="1" smtClean="0"/>
              <a:t>nosotros</a:t>
            </a:r>
            <a:r>
              <a:rPr lang="en-US" sz="4000" dirty="0" smtClean="0"/>
              <a:t> con </a:t>
            </a:r>
            <a:r>
              <a:rPr lang="en-US" sz="4000" dirty="0" err="1" smtClean="0"/>
              <a:t>pronombres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48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Forte" panose="03060902040502070203" pitchFamily="66" charset="0"/>
              </a:rPr>
              <a:t>En</a:t>
            </a:r>
            <a:r>
              <a:rPr lang="en-US" sz="6600" dirty="0" smtClean="0">
                <a:latin typeface="Forte" panose="03060902040502070203" pitchFamily="66" charset="0"/>
              </a:rPr>
              <a:t> </a:t>
            </a:r>
            <a:r>
              <a:rPr lang="en-US" sz="6600" dirty="0" err="1" smtClean="0">
                <a:latin typeface="Forte" panose="03060902040502070203" pitchFamily="66" charset="0"/>
              </a:rPr>
              <a:t>inglés</a:t>
            </a:r>
            <a:r>
              <a:rPr lang="en-US" sz="6600" dirty="0" smtClean="0">
                <a:latin typeface="Forte" panose="03060902040502070203" pitchFamily="66" charset="0"/>
              </a:rPr>
              <a:t>:</a:t>
            </a:r>
            <a:endParaRPr lang="en-US" sz="66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2448"/>
            <a:ext cx="10515600" cy="25789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Let’s do something…</a:t>
            </a:r>
          </a:p>
          <a:p>
            <a:r>
              <a:rPr lang="en-US" sz="4400" dirty="0" smtClean="0"/>
              <a:t>Let’s learn how to conjugate!</a:t>
            </a:r>
          </a:p>
          <a:p>
            <a:r>
              <a:rPr lang="en-US" sz="4400" dirty="0" smtClean="0"/>
              <a:t>Let’s go to school.</a:t>
            </a:r>
          </a:p>
        </p:txBody>
      </p:sp>
    </p:spTree>
    <p:extLst>
      <p:ext uri="{BB962C8B-B14F-4D97-AF65-F5344CB8AC3E}">
        <p14:creationId xmlns:p14="http://schemas.microsoft.com/office/powerpoint/2010/main" val="42398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How to conjugate: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1601"/>
            <a:ext cx="10515600" cy="22502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Put verb in the “</a:t>
            </a:r>
            <a:r>
              <a:rPr lang="en-US" sz="3200" dirty="0" err="1" smtClean="0"/>
              <a:t>yo</a:t>
            </a:r>
            <a:r>
              <a:rPr lang="en-US" sz="3200" dirty="0" smtClean="0"/>
              <a:t>” form</a:t>
            </a:r>
          </a:p>
          <a:p>
            <a:r>
              <a:rPr lang="en-US" sz="3200" dirty="0" smtClean="0"/>
              <a:t>2. Drop the “o”</a:t>
            </a:r>
          </a:p>
          <a:p>
            <a:r>
              <a:rPr lang="en-US" sz="3200" dirty="0" smtClean="0"/>
              <a:t>3. Add the opposite ending (</a:t>
            </a:r>
            <a:r>
              <a:rPr lang="en-US" sz="3200" dirty="0" err="1" smtClean="0"/>
              <a:t>ar</a:t>
            </a:r>
            <a:r>
              <a:rPr lang="en-US" sz="3200" dirty="0" err="1" smtClean="0">
                <a:sym typeface="Wingdings" panose="05000000000000000000" pitchFamily="2" charset="2"/>
              </a:rPr>
              <a:t>e</a:t>
            </a:r>
            <a:r>
              <a:rPr lang="en-US" sz="3200" dirty="0" smtClean="0">
                <a:sym typeface="Wingdings" panose="05000000000000000000" pitchFamily="2" charset="2"/>
              </a:rPr>
              <a:t>    </a:t>
            </a:r>
            <a:r>
              <a:rPr lang="en-US" sz="3200" dirty="0" err="1" smtClean="0">
                <a:sym typeface="Wingdings" panose="05000000000000000000" pitchFamily="2" charset="2"/>
              </a:rPr>
              <a:t>er</a:t>
            </a:r>
            <a:r>
              <a:rPr lang="en-US" sz="3200" dirty="0" smtClean="0">
                <a:sym typeface="Wingdings" panose="05000000000000000000" pitchFamily="2" charset="2"/>
              </a:rPr>
              <a:t>/</a:t>
            </a:r>
            <a:r>
              <a:rPr lang="en-US" sz="3200" dirty="0" err="1" smtClean="0">
                <a:sym typeface="Wingdings" panose="05000000000000000000" pitchFamily="2" charset="2"/>
              </a:rPr>
              <a:t>ira</a:t>
            </a:r>
            <a:r>
              <a:rPr lang="en-US" sz="3200" dirty="0" smtClean="0">
                <a:sym typeface="Wingdings" panose="05000000000000000000" pitchFamily="2" charset="2"/>
              </a:rPr>
              <a:t>) 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4. Add “</a:t>
            </a:r>
            <a:r>
              <a:rPr lang="en-US" sz="3200" dirty="0" err="1" smtClean="0">
                <a:sym typeface="Wingdings" panose="05000000000000000000" pitchFamily="2" charset="2"/>
              </a:rPr>
              <a:t>mos</a:t>
            </a:r>
            <a:r>
              <a:rPr lang="en-US" sz="3200" dirty="0" smtClean="0">
                <a:sym typeface="Wingdings" panose="05000000000000000000" pitchFamily="2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5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orte" panose="03060902040502070203" pitchFamily="66" charset="0"/>
              </a:rPr>
              <a:t>Ejemplo</a:t>
            </a:r>
            <a:r>
              <a:rPr lang="en-US" dirty="0" smtClean="0">
                <a:latin typeface="Forte" panose="03060902040502070203" pitchFamily="66" charset="0"/>
              </a:rPr>
              <a:t>: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Put verb in the “</a:t>
            </a:r>
            <a:r>
              <a:rPr lang="en-US" dirty="0" err="1" smtClean="0"/>
              <a:t>yo</a:t>
            </a:r>
            <a:r>
              <a:rPr lang="en-US" dirty="0" smtClean="0"/>
              <a:t>” form-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Bailo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2. Drop the “o”- </a:t>
            </a:r>
            <a:r>
              <a:rPr lang="en-US" dirty="0" smtClean="0">
                <a:solidFill>
                  <a:srgbClr val="FF0000"/>
                </a:solidFill>
              </a:rPr>
              <a:t>Bail</a:t>
            </a:r>
          </a:p>
          <a:p>
            <a:r>
              <a:rPr lang="en-US" dirty="0" smtClean="0"/>
              <a:t>3. Add the opposite ending (</a:t>
            </a:r>
            <a:r>
              <a:rPr lang="en-US" dirty="0" err="1" smtClean="0"/>
              <a:t>ar</a:t>
            </a:r>
            <a:r>
              <a:rPr lang="en-US" dirty="0" err="1" smtClean="0">
                <a:sym typeface="Wingdings" panose="05000000000000000000" pitchFamily="2" charset="2"/>
              </a:rPr>
              <a:t>e</a:t>
            </a:r>
            <a:r>
              <a:rPr lang="en-US" dirty="0" smtClean="0">
                <a:sym typeface="Wingdings" panose="05000000000000000000" pitchFamily="2" charset="2"/>
              </a:rPr>
              <a:t>    </a:t>
            </a:r>
            <a:r>
              <a:rPr lang="en-US" dirty="0" err="1" smtClean="0">
                <a:sym typeface="Wingdings" panose="05000000000000000000" pitchFamily="2" charset="2"/>
              </a:rPr>
              <a:t>er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ira</a:t>
            </a:r>
            <a:r>
              <a:rPr lang="en-US" dirty="0" smtClean="0">
                <a:sym typeface="Wingdings" panose="05000000000000000000" pitchFamily="2" charset="2"/>
              </a:rPr>
              <a:t>) -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Baile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4. Add “</a:t>
            </a:r>
            <a:r>
              <a:rPr lang="en-US" dirty="0" err="1" smtClean="0">
                <a:sym typeface="Wingdings" panose="05000000000000000000" pitchFamily="2" charset="2"/>
              </a:rPr>
              <a:t>mos</a:t>
            </a:r>
            <a:r>
              <a:rPr lang="en-US" dirty="0" smtClean="0">
                <a:sym typeface="Wingdings" panose="05000000000000000000" pitchFamily="2" charset="2"/>
              </a:rPr>
              <a:t>”-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Bailemos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9887" y="735518"/>
            <a:ext cx="356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Bailar</a:t>
            </a:r>
            <a:r>
              <a:rPr lang="en-US" sz="3200" dirty="0" smtClean="0">
                <a:sym typeface="Wingdings" panose="05000000000000000000" pitchFamily="2" charset="2"/>
              </a:rPr>
              <a:t> Let’s dance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643611" y="3711978"/>
            <a:ext cx="2362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orte" panose="03060902040502070203" pitchFamily="66" charset="0"/>
              </a:rPr>
              <a:t>Ejemplo</a:t>
            </a:r>
            <a:r>
              <a:rPr lang="en-US" dirty="0" smtClean="0">
                <a:latin typeface="Forte" panose="03060902040502070203" pitchFamily="66" charset="0"/>
              </a:rPr>
              <a:t>: </a:t>
            </a:r>
            <a:r>
              <a:rPr lang="en-US" dirty="0" err="1" smtClean="0"/>
              <a:t>Cocinar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let’s cook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Cocino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Cocin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Cocine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</a:rPr>
              <a:t>Cocinemos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580" y="1825625"/>
            <a:ext cx="5676068" cy="37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orte" panose="03060902040502070203" pitchFamily="66" charset="0"/>
              </a:rPr>
              <a:t>Ejemplo</a:t>
            </a:r>
            <a:r>
              <a:rPr lang="en-US" dirty="0" smtClean="0">
                <a:latin typeface="Forte" panose="03060902040502070203" pitchFamily="66" charset="0"/>
              </a:rPr>
              <a:t>: </a:t>
            </a:r>
            <a:r>
              <a:rPr lang="en-US" dirty="0" err="1" smtClean="0"/>
              <a:t>Salir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let’s go 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Salgo</a:t>
            </a:r>
            <a:endParaRPr lang="en-US" dirty="0" smtClean="0"/>
          </a:p>
          <a:p>
            <a:r>
              <a:rPr lang="en-US" dirty="0" err="1" smtClean="0"/>
              <a:t>Salg</a:t>
            </a:r>
            <a:endParaRPr lang="en-US" dirty="0" smtClean="0"/>
          </a:p>
          <a:p>
            <a:r>
              <a:rPr lang="en-US" dirty="0" err="1" smtClean="0"/>
              <a:t>Salga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Salgamos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70" y="1690688"/>
            <a:ext cx="5572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78" y="2524259"/>
            <a:ext cx="8162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5</a:t>
            </a:r>
            <a:r>
              <a:rPr lang="en-US" sz="5400" dirty="0" smtClean="0"/>
              <a:t> </a:t>
            </a:r>
            <a:r>
              <a:rPr lang="en-US" sz="5400" dirty="0" smtClean="0"/>
              <a:t>THINGS TO REMEMBER!!!!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08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anose="03060902040502070203" pitchFamily="66" charset="0"/>
              </a:rPr>
              <a:t>1: No stem-changing for –</a:t>
            </a:r>
            <a:r>
              <a:rPr lang="en-US" dirty="0" err="1" smtClean="0">
                <a:latin typeface="Forte" panose="03060902040502070203" pitchFamily="66" charset="0"/>
              </a:rPr>
              <a:t>ar</a:t>
            </a:r>
            <a:r>
              <a:rPr lang="en-US" dirty="0" smtClean="0">
                <a:latin typeface="Forte" panose="03060902040502070203" pitchFamily="66" charset="0"/>
              </a:rPr>
              <a:t> or </a:t>
            </a:r>
            <a:r>
              <a:rPr lang="en-US" dirty="0" smtClean="0">
                <a:latin typeface="Forte" panose="03060902040502070203" pitchFamily="66" charset="0"/>
              </a:rPr>
              <a:t>–</a:t>
            </a:r>
            <a:r>
              <a:rPr lang="en-US" dirty="0" err="1">
                <a:latin typeface="Forte" panose="03060902040502070203" pitchFamily="66" charset="0"/>
              </a:rPr>
              <a:t>e</a:t>
            </a:r>
            <a:r>
              <a:rPr lang="en-US" dirty="0" err="1" smtClean="0">
                <a:latin typeface="Forte" panose="03060902040502070203" pitchFamily="66" charset="0"/>
              </a:rPr>
              <a:t>r</a:t>
            </a:r>
            <a:r>
              <a:rPr lang="en-US" dirty="0" smtClean="0">
                <a:latin typeface="Forte" panose="03060902040502070203" pitchFamily="66" charset="0"/>
              </a:rPr>
              <a:t> </a:t>
            </a:r>
            <a:r>
              <a:rPr lang="en-US" dirty="0" smtClean="0">
                <a:latin typeface="Forte" panose="03060902040502070203" pitchFamily="66" charset="0"/>
              </a:rPr>
              <a:t>verbs!!!!!!!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Poder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Podamos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Despertar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Despertemos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vignette3.wikia.nocookie.net/clubpenguin/images/5/5c/Boot.png/revision/latest?cb=20140327200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3648" y="2344916"/>
            <a:ext cx="1895013" cy="20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ignette3.wikia.nocookie.net/clubpenguin/images/5/5c/Boot.png/revision/latest?cb=20140327200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313" y="2344916"/>
            <a:ext cx="1895013" cy="20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838200" y="2224585"/>
            <a:ext cx="2205251" cy="24429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104890" y="2141449"/>
            <a:ext cx="2205251" cy="24429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426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Forte</vt:lpstr>
      <vt:lpstr>Juice ITC</vt:lpstr>
      <vt:lpstr>Wingdings</vt:lpstr>
      <vt:lpstr>Office Theme</vt:lpstr>
      <vt:lpstr>Los mandatos afirmativos  en la forma de nosotros</vt:lpstr>
      <vt:lpstr>Objetivos:</vt:lpstr>
      <vt:lpstr>En inglés:</vt:lpstr>
      <vt:lpstr>How to conjugate:</vt:lpstr>
      <vt:lpstr>Ejemplo:</vt:lpstr>
      <vt:lpstr>Ejemplo: Cocinar let’s cook</vt:lpstr>
      <vt:lpstr>Ejemplo: Salir- let’s go out</vt:lpstr>
      <vt:lpstr>PowerPoint Presentation</vt:lpstr>
      <vt:lpstr>1: No stem-changing for –ar or –er verbs!!!!!!!</vt:lpstr>
      <vt:lpstr>2: -ir verbs stem-changing</vt:lpstr>
      <vt:lpstr>3: -car, -gar, -zar</vt:lpstr>
      <vt:lpstr>4: Irregular in affirmative!!! ( haya, sea, sepa, de, este) </vt:lpstr>
      <vt:lpstr>5: Irregular in negative!!! ( haya,vaya, sea, sepa, de, este) </vt:lpstr>
      <vt:lpstr>A practicar….</vt:lpstr>
      <vt:lpstr>Adding a reflexive pronoun</vt:lpstr>
      <vt:lpstr>Dora the Explorer </vt:lpstr>
      <vt:lpstr>A practicar: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mandatos afirmativos en la forma nosotros(as)</dc:title>
  <dc:creator>Mora, Catherine R.</dc:creator>
  <cp:lastModifiedBy>McFarland, Catherine R.</cp:lastModifiedBy>
  <cp:revision>18</cp:revision>
  <dcterms:created xsi:type="dcterms:W3CDTF">2016-03-26T00:56:54Z</dcterms:created>
  <dcterms:modified xsi:type="dcterms:W3CDTF">2017-04-12T13:28:25Z</dcterms:modified>
</cp:coreProperties>
</file>