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9" r:id="rId5"/>
    <p:sldId id="260" r:id="rId6"/>
    <p:sldId id="261" r:id="rId7"/>
    <p:sldId id="262" r:id="rId8"/>
    <p:sldId id="283" r:id="rId9"/>
    <p:sldId id="258" r:id="rId10"/>
    <p:sldId id="263" r:id="rId11"/>
    <p:sldId id="264" r:id="rId12"/>
    <p:sldId id="265" r:id="rId13"/>
    <p:sldId id="285" r:id="rId14"/>
    <p:sldId id="275" r:id="rId15"/>
    <p:sldId id="266" r:id="rId16"/>
    <p:sldId id="267" r:id="rId17"/>
    <p:sldId id="268" r:id="rId18"/>
    <p:sldId id="269" r:id="rId19"/>
    <p:sldId id="270" r:id="rId20"/>
    <p:sldId id="273" r:id="rId21"/>
    <p:sldId id="272" r:id="rId22"/>
    <p:sldId id="271" r:id="rId23"/>
    <p:sldId id="274" r:id="rId24"/>
    <p:sldId id="286" r:id="rId25"/>
    <p:sldId id="276" r:id="rId26"/>
    <p:sldId id="277" r:id="rId27"/>
    <p:sldId id="278" r:id="rId28"/>
    <p:sldId id="287" r:id="rId29"/>
    <p:sldId id="279" r:id="rId30"/>
    <p:sldId id="280" r:id="rId31"/>
    <p:sldId id="281" r:id="rId32"/>
    <p:sldId id="288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552579"/>
    <a:srgbClr val="2597FF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45230"/>
            <a:ext cx="8246070" cy="122164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82460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68B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60065"/>
            <a:ext cx="8229600" cy="3817625"/>
          </a:xfrm>
        </p:spPr>
        <p:txBody>
          <a:bodyPr/>
          <a:lstStyle>
            <a:lvl1pPr>
              <a:defRPr sz="2800">
                <a:solidFill>
                  <a:srgbClr val="D68B1C"/>
                </a:solidFill>
              </a:defRPr>
            </a:lvl1pPr>
            <a:lvl2pPr>
              <a:defRPr>
                <a:solidFill>
                  <a:srgbClr val="D68B1C"/>
                </a:solidFill>
              </a:defRPr>
            </a:lvl2pPr>
            <a:lvl3pPr>
              <a:defRPr>
                <a:solidFill>
                  <a:srgbClr val="D68B1C"/>
                </a:solidFill>
              </a:defRPr>
            </a:lvl3pPr>
            <a:lvl4pPr>
              <a:defRPr>
                <a:solidFill>
                  <a:srgbClr val="D68B1C"/>
                </a:solidFill>
              </a:defRPr>
            </a:lvl4pPr>
            <a:lvl5pPr>
              <a:defRPr>
                <a:solidFill>
                  <a:srgbClr val="D68B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291130"/>
            <a:ext cx="6566314" cy="4428445"/>
          </a:xfrm>
        </p:spPr>
        <p:txBody>
          <a:bodyPr/>
          <a:lstStyle>
            <a:lvl1pPr>
              <a:defRPr sz="2800">
                <a:solidFill>
                  <a:srgbClr val="D68B1C"/>
                </a:solidFill>
              </a:defRPr>
            </a:lvl1pPr>
            <a:lvl2pPr>
              <a:defRPr>
                <a:solidFill>
                  <a:srgbClr val="D68B1C"/>
                </a:solidFill>
              </a:defRPr>
            </a:lvl2pPr>
            <a:lvl3pPr>
              <a:defRPr>
                <a:solidFill>
                  <a:srgbClr val="D68B1C"/>
                </a:solidFill>
              </a:defRPr>
            </a:lvl3pPr>
            <a:lvl4pPr>
              <a:defRPr>
                <a:solidFill>
                  <a:srgbClr val="D68B1C"/>
                </a:solidFill>
              </a:defRPr>
            </a:lvl4pPr>
            <a:lvl5pPr>
              <a:defRPr>
                <a:solidFill>
                  <a:srgbClr val="D68B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18831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4040188" cy="3035058"/>
          </a:xfrm>
        </p:spPr>
        <p:txBody>
          <a:bodyPr/>
          <a:lstStyle>
            <a:lvl1pPr>
              <a:defRPr sz="2400">
                <a:solidFill>
                  <a:srgbClr val="D68B1C"/>
                </a:solidFill>
              </a:defRPr>
            </a:lvl1pPr>
            <a:lvl2pPr>
              <a:defRPr sz="2000">
                <a:solidFill>
                  <a:srgbClr val="D68B1C"/>
                </a:solidFill>
              </a:defRPr>
            </a:lvl2pPr>
            <a:lvl3pPr>
              <a:defRPr sz="1800">
                <a:solidFill>
                  <a:srgbClr val="D68B1C"/>
                </a:solidFill>
              </a:defRPr>
            </a:lvl3pPr>
            <a:lvl4pPr>
              <a:defRPr sz="1600">
                <a:solidFill>
                  <a:srgbClr val="D68B1C"/>
                </a:solidFill>
              </a:defRPr>
            </a:lvl4pPr>
            <a:lvl5pPr>
              <a:defRPr sz="1600">
                <a:solidFill>
                  <a:srgbClr val="D68B1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18831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18180"/>
            <a:ext cx="4041775" cy="3035058"/>
          </a:xfrm>
        </p:spPr>
        <p:txBody>
          <a:bodyPr/>
          <a:lstStyle>
            <a:lvl1pPr>
              <a:defRPr sz="2400">
                <a:solidFill>
                  <a:srgbClr val="D68B1C"/>
                </a:solidFill>
              </a:defRPr>
            </a:lvl1pPr>
            <a:lvl2pPr>
              <a:defRPr sz="2000">
                <a:solidFill>
                  <a:srgbClr val="D68B1C"/>
                </a:solidFill>
              </a:defRPr>
            </a:lvl2pPr>
            <a:lvl3pPr>
              <a:defRPr sz="1800">
                <a:solidFill>
                  <a:srgbClr val="D68B1C"/>
                </a:solidFill>
              </a:defRPr>
            </a:lvl3pPr>
            <a:lvl4pPr>
              <a:defRPr sz="1600">
                <a:solidFill>
                  <a:srgbClr val="D68B1C"/>
                </a:solidFill>
              </a:defRPr>
            </a:lvl4pPr>
            <a:lvl5pPr>
              <a:defRPr sz="1600">
                <a:solidFill>
                  <a:srgbClr val="D68B1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dlet.com/senoramora/languag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30" y="4803345"/>
            <a:ext cx="8847740" cy="91623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 Tools</a:t>
            </a:r>
            <a:b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Teacher 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World </a:t>
            </a:r>
            <a:r>
              <a:rPr lang="en-US" sz="27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Languages Professional Learning Day </a:t>
            </a:r>
            <a:r>
              <a:rPr lang="en-US" sz="27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7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December 5</a:t>
            </a:r>
            <a:r>
              <a:rPr lang="en-US" sz="2700" baseline="300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7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2016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005" y="6015168"/>
            <a:ext cx="8246070" cy="83301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Twitter: @</a:t>
            </a:r>
            <a:r>
              <a:rPr lang="en-US" sz="2000" dirty="0" err="1" smtClean="0">
                <a:solidFill>
                  <a:srgbClr val="00B050"/>
                </a:solidFill>
              </a:rPr>
              <a:t>SraMcFarland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This presentation: www.sramcfarland.weebly.com/pd.html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9840" y="0"/>
            <a:ext cx="8246070" cy="83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D68B1C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McFarland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Spruce Creek High School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Teacher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342900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Maps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4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Using your device, go to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Google.com/maps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in </a:t>
            </a:r>
            <a:r>
              <a:rPr lang="en-US" dirty="0"/>
              <a:t>the </a:t>
            </a:r>
            <a:r>
              <a:rPr lang="en-US" i="1" dirty="0"/>
              <a:t>search</a:t>
            </a:r>
            <a:r>
              <a:rPr lang="en-US" dirty="0"/>
              <a:t> bar: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Aires, Argentina </a:t>
            </a:r>
            <a:r>
              <a:rPr lang="en-US" i="1" dirty="0"/>
              <a:t>(if it asks you to download the app, </a:t>
            </a:r>
            <a:r>
              <a:rPr lang="en-US" b="1" i="1" dirty="0"/>
              <a:t>press X to close </a:t>
            </a:r>
            <a:r>
              <a:rPr lang="en-US" i="1" dirty="0"/>
              <a:t>the notification)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Drag</a:t>
            </a:r>
            <a:r>
              <a:rPr lang="en-US" dirty="0"/>
              <a:t> the bottom white box at the bottom of the screen up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Click</a:t>
            </a:r>
            <a:r>
              <a:rPr lang="en-US" dirty="0"/>
              <a:t> on Photos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the arrows </a:t>
            </a:r>
            <a:r>
              <a:rPr lang="en-US" dirty="0"/>
              <a:t>on the page to walk around the city and explore. </a:t>
            </a:r>
          </a:p>
          <a:p>
            <a:r>
              <a:rPr lang="en-US" dirty="0" smtClean="0"/>
              <a:t>(note: you can also get out of your seat and walk around, you will have to continue to press the arrows)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them to speak: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smtClean="0"/>
              <a:t>Talk </a:t>
            </a:r>
            <a:r>
              <a:rPr lang="en-US" dirty="0"/>
              <a:t>about what they saw/describe </a:t>
            </a:r>
          </a:p>
          <a:p>
            <a:r>
              <a:rPr lang="en-US" dirty="0" smtClean="0"/>
              <a:t>2</a:t>
            </a:r>
            <a:r>
              <a:rPr lang="en-US" dirty="0"/>
              <a:t>. Give </a:t>
            </a:r>
            <a:r>
              <a:rPr lang="en-US" dirty="0" smtClean="0"/>
              <a:t>directions to something they found</a:t>
            </a:r>
          </a:p>
          <a:p>
            <a:r>
              <a:rPr lang="en-US" dirty="0" smtClean="0"/>
              <a:t>3. Discuss cultural comparisons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970885"/>
            <a:ext cx="8229600" cy="1143000"/>
          </a:xfrm>
        </p:spPr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55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342900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Padlet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www.padlet.com/senoramora/languages</a:t>
            </a:r>
            <a:endParaRPr lang="en-US" dirty="0" smtClean="0"/>
          </a:p>
          <a:p>
            <a:r>
              <a:rPr lang="en-US" dirty="0" smtClean="0"/>
              <a:t>Click on the picture and speak about the prompt with your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/>
              <a:t> </a:t>
            </a:r>
            <a:r>
              <a:rPr lang="en-US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pictures, videos, and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/>
              <a:t> </a:t>
            </a:r>
            <a:r>
              <a:rPr lang="en-US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pictures, videos, and text</a:t>
            </a:r>
          </a:p>
          <a:p>
            <a:r>
              <a:rPr lang="en-US" dirty="0" smtClean="0"/>
              <a:t>STEP 1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50" y="1867204"/>
            <a:ext cx="2700531" cy="48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/>
              <a:t> </a:t>
            </a:r>
            <a:r>
              <a:rPr lang="en-US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pictures, videos, and text</a:t>
            </a:r>
          </a:p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65" y="2207360"/>
            <a:ext cx="2489756" cy="44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/>
              <a:t> </a:t>
            </a:r>
            <a:r>
              <a:rPr lang="en-US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pictures, videos, and text</a:t>
            </a:r>
          </a:p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55" y="1982877"/>
            <a:ext cx="25704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970885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During this workshop, attendees will learn: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3734410"/>
            <a:ext cx="8229600" cy="16797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 speaking activity from the Florida Foreign Language Association Annual Conference 2016</a:t>
            </a:r>
            <a:endParaRPr lang="en-US" dirty="0"/>
          </a:p>
          <a:p>
            <a:r>
              <a:rPr lang="en-US" b="1" dirty="0" smtClean="0"/>
              <a:t>Tech tools with speaking integration</a:t>
            </a:r>
          </a:p>
          <a:p>
            <a:r>
              <a:rPr lang="en-US" b="1" dirty="0" smtClean="0"/>
              <a:t>Other useful tech tool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/>
              <a:t> </a:t>
            </a:r>
            <a:r>
              <a:rPr lang="en-US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pictures, videos, and text</a:t>
            </a:r>
          </a:p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55" y="1982877"/>
            <a:ext cx="25704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/>
              <a:t> </a:t>
            </a:r>
            <a:r>
              <a:rPr lang="en-US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pictures, videos, and text</a:t>
            </a:r>
          </a:p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100" y="1982877"/>
            <a:ext cx="25704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/>
              <a:t> </a:t>
            </a:r>
            <a:r>
              <a:rPr lang="en-US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pictures, videos, and text</a:t>
            </a:r>
          </a:p>
          <a:p>
            <a:r>
              <a:rPr lang="en-US" dirty="0" smtClean="0"/>
              <a:t>STEP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8" y="1982877"/>
            <a:ext cx="25704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/>
              <a:t> </a:t>
            </a:r>
            <a:r>
              <a:rPr lang="en-US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17523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665475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342900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Voice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can call, leave a message, or text.</a:t>
            </a:r>
          </a:p>
          <a:p>
            <a:r>
              <a:rPr lang="en-US" dirty="0" smtClean="0"/>
              <a:t>All communication goes through email and/or app. </a:t>
            </a:r>
          </a:p>
          <a:p>
            <a:r>
              <a:rPr lang="en-US" dirty="0" smtClean="0"/>
              <a:t>Not your real phone number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8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Voice-try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60066"/>
            <a:ext cx="8229600" cy="1221640"/>
          </a:xfrm>
        </p:spPr>
        <p:txBody>
          <a:bodyPr/>
          <a:lstStyle/>
          <a:p>
            <a:r>
              <a:rPr lang="en-US" dirty="0" smtClean="0"/>
              <a:t>Call (206) 659-1763- introduce yourself and say what you like to do in your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970885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342900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useful tech tool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965" y="4345230"/>
            <a:ext cx="8229600" cy="7635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Quizlet Live</a:t>
            </a:r>
          </a:p>
        </p:txBody>
      </p:sp>
    </p:spTree>
    <p:extLst>
      <p:ext uri="{BB962C8B-B14F-4D97-AF65-F5344CB8AC3E}">
        <p14:creationId xmlns:p14="http://schemas.microsoft.com/office/powerpoint/2010/main" val="6554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1235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So, what shall we talk about today?</a:t>
            </a:r>
            <a:br>
              <a:rPr lang="en-US" dirty="0"/>
            </a:br>
            <a:r>
              <a:rPr lang="en-US" dirty="0"/>
              <a:t>By: Dr. </a:t>
            </a:r>
            <a:r>
              <a:rPr lang="en-US" dirty="0" err="1"/>
              <a:t>Laorden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Quizlet Live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already created </a:t>
            </a:r>
            <a:r>
              <a:rPr lang="en-US" dirty="0" err="1" smtClean="0"/>
              <a:t>quizlet</a:t>
            </a:r>
            <a:r>
              <a:rPr lang="en-US" dirty="0" smtClean="0"/>
              <a:t> or one you’ve made for Quizlet Live</a:t>
            </a:r>
          </a:p>
          <a:p>
            <a:r>
              <a:rPr lang="en-US" dirty="0" smtClean="0"/>
              <a:t>Student groups are made by programs</a:t>
            </a:r>
          </a:p>
          <a:p>
            <a:r>
              <a:rPr lang="en-US" dirty="0" smtClean="0"/>
              <a:t>You can decide to allow groups to sit together or not</a:t>
            </a:r>
          </a:p>
          <a:p>
            <a:r>
              <a:rPr lang="en-US" dirty="0" smtClean="0"/>
              <a:t>Only click the correct answer if you have it, only one person in each group will have the correct answer</a:t>
            </a:r>
          </a:p>
          <a:p>
            <a:r>
              <a:rPr lang="en-US" dirty="0" smtClean="0"/>
              <a:t>Objective: first group to reach 12 points wins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Quizlet Live- 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quizlet.live</a:t>
            </a:r>
            <a:r>
              <a:rPr lang="en-US" dirty="0" smtClean="0"/>
              <a:t>    </a:t>
            </a:r>
            <a:r>
              <a:rPr lang="en-US" b="1" u="sng" dirty="0" smtClean="0"/>
              <a:t>(NOT QUIZLET.COM)</a:t>
            </a:r>
          </a:p>
          <a:p>
            <a:r>
              <a:rPr lang="en-US" dirty="0" smtClean="0"/>
              <a:t>Type in code-given after instructions</a:t>
            </a:r>
          </a:p>
          <a:p>
            <a:r>
              <a:rPr lang="en-US" dirty="0" smtClean="0"/>
              <a:t>Write your name and wait for rest of class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343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970885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is caring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time! </a:t>
            </a:r>
          </a:p>
          <a:p>
            <a:r>
              <a:rPr lang="en-US" dirty="0" smtClean="0"/>
              <a:t>Have you ever used any of these programs in your classes? </a:t>
            </a:r>
          </a:p>
          <a:p>
            <a:r>
              <a:rPr lang="en-US" dirty="0" smtClean="0"/>
              <a:t>How can you use them other than what was discussed today?</a:t>
            </a:r>
          </a:p>
          <a:p>
            <a:r>
              <a:rPr lang="en-US" dirty="0" smtClean="0"/>
              <a:t>Do you have any others to share?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So,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s</a:t>
            </a:r>
            <a:r>
              <a:rPr lang="en-US" dirty="0" smtClean="0"/>
              <a:t>hall we </a:t>
            </a:r>
            <a:r>
              <a:rPr lang="en-US" dirty="0"/>
              <a:t>t</a:t>
            </a:r>
            <a:r>
              <a:rPr lang="en-US" dirty="0" smtClean="0"/>
              <a:t>alk about today?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4130" y="1596540"/>
            <a:ext cx="6260904" cy="4886559"/>
          </a:xfrm>
        </p:spPr>
        <p:txBody>
          <a:bodyPr/>
          <a:lstStyle/>
          <a:p>
            <a:r>
              <a:rPr lang="en-US" dirty="0" smtClean="0"/>
              <a:t>Put students in groups of 4-5.</a:t>
            </a:r>
          </a:p>
          <a:p>
            <a:r>
              <a:rPr lang="en-US" dirty="0" smtClean="0"/>
              <a:t>Give students the prompt in English.</a:t>
            </a:r>
          </a:p>
          <a:p>
            <a:r>
              <a:rPr lang="en-US" dirty="0" smtClean="0"/>
              <a:t>Groups speak only in target language for a few minutes </a:t>
            </a:r>
          </a:p>
          <a:p>
            <a:r>
              <a:rPr lang="en-US" dirty="0" smtClean="0"/>
              <a:t>With prompting from teacher, students talk about each other’s responses in target language</a:t>
            </a:r>
          </a:p>
          <a:p>
            <a:r>
              <a:rPr lang="en-US" dirty="0" smtClean="0"/>
              <a:t>Teacher writes students’ responses on board while correcting grammar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4129" y="1291130"/>
            <a:ext cx="6260904" cy="9162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a group of 4-5 people and sit with them.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9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222195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985720"/>
            <a:ext cx="6260905" cy="1679755"/>
          </a:xfrm>
        </p:spPr>
        <p:txBody>
          <a:bodyPr>
            <a:noAutofit/>
          </a:bodyPr>
          <a:lstStyle/>
          <a:p>
            <a:r>
              <a:rPr lang="en-US" sz="4000" dirty="0" smtClean="0"/>
              <a:t>Where do you go on the weekends? </a:t>
            </a:r>
            <a:endParaRPr lang="en-US" sz="4000" dirty="0"/>
          </a:p>
          <a:p>
            <a:r>
              <a:rPr lang="en-US" sz="4000" dirty="0" smtClean="0"/>
              <a:t>What do you do on the weekends?</a:t>
            </a:r>
          </a:p>
          <a:p>
            <a:r>
              <a:rPr lang="en-US" sz="4000" dirty="0" smtClean="0"/>
              <a:t>With whom do you do these activities?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9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222195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38425"/>
            <a:ext cx="5344675" cy="4886560"/>
          </a:xfrm>
        </p:spPr>
        <p:txBody>
          <a:bodyPr>
            <a:noAutofit/>
          </a:bodyPr>
          <a:lstStyle/>
          <a:p>
            <a:r>
              <a:rPr lang="en-US" sz="4800" dirty="0" smtClean="0"/>
              <a:t>You witnessed an accident: Describe the order of events to the police.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42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818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1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818180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Useful tech </a:t>
            </a:r>
            <a:r>
              <a:rPr lang="en-US" b="1" dirty="0"/>
              <a:t>tools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</a:t>
            </a:r>
            <a:r>
              <a:rPr lang="en-US" b="1" dirty="0"/>
              <a:t>to promote speaking with each: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980" y="3887115"/>
            <a:ext cx="8229600" cy="18324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Google Maps</a:t>
            </a:r>
          </a:p>
          <a:p>
            <a:pPr marL="0" indent="0" algn="ctr">
              <a:buNone/>
            </a:pPr>
            <a:r>
              <a:rPr lang="en-US" sz="3600" dirty="0" err="1" smtClean="0"/>
              <a:t>Padlet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Google Voice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580</Words>
  <Application>Microsoft Office PowerPoint</Application>
  <PresentationFormat>On-screen Show (4:3)</PresentationFormat>
  <Paragraphs>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Tech Tools Every Teacher Needs World Languages Professional Learning Day  December 5th, 2016</vt:lpstr>
      <vt:lpstr>During this workshop, attendees will learn:</vt:lpstr>
      <vt:lpstr>So, what shall we talk about today? By: Dr. Laorden</vt:lpstr>
      <vt:lpstr>So, what shall we talk about today?</vt:lpstr>
      <vt:lpstr>Let’s practice!</vt:lpstr>
      <vt:lpstr>Level 1</vt:lpstr>
      <vt:lpstr>Level 3</vt:lpstr>
      <vt:lpstr>QUESTIONS</vt:lpstr>
      <vt:lpstr>Useful tech tools and  how to promote speaking with each:</vt:lpstr>
      <vt:lpstr>Google Maps</vt:lpstr>
      <vt:lpstr>Google Maps</vt:lpstr>
      <vt:lpstr>Get them to speak:</vt:lpstr>
      <vt:lpstr>Questions</vt:lpstr>
      <vt:lpstr>Padlet</vt:lpstr>
      <vt:lpstr>Padlet</vt:lpstr>
      <vt:lpstr>Padlet Posting</vt:lpstr>
      <vt:lpstr>Padlet Posting</vt:lpstr>
      <vt:lpstr>Padlet Posting</vt:lpstr>
      <vt:lpstr>Padlet Posting</vt:lpstr>
      <vt:lpstr>Padlet Posting</vt:lpstr>
      <vt:lpstr>Padlet Posting</vt:lpstr>
      <vt:lpstr>Padlet Posting</vt:lpstr>
      <vt:lpstr>Padlet Posting</vt:lpstr>
      <vt:lpstr>Questions</vt:lpstr>
      <vt:lpstr>Google Voice</vt:lpstr>
      <vt:lpstr>Google Voice</vt:lpstr>
      <vt:lpstr>Google Voice-try it!</vt:lpstr>
      <vt:lpstr>Questions</vt:lpstr>
      <vt:lpstr>Other useful tech tool</vt:lpstr>
      <vt:lpstr>Quizlet Live</vt:lpstr>
      <vt:lpstr>Quizlet Live- try it!</vt:lpstr>
      <vt:lpstr>Questions</vt:lpstr>
      <vt:lpstr>Sharing is caring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McFarland, Catherine R.</cp:lastModifiedBy>
  <cp:revision>59</cp:revision>
  <dcterms:created xsi:type="dcterms:W3CDTF">2013-08-21T19:17:07Z</dcterms:created>
  <dcterms:modified xsi:type="dcterms:W3CDTF">2016-12-05T00:34:32Z</dcterms:modified>
</cp:coreProperties>
</file>